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256" r:id="rId2"/>
    <p:sldId id="260" r:id="rId3"/>
    <p:sldId id="270" r:id="rId4"/>
    <p:sldId id="272" r:id="rId5"/>
    <p:sldId id="1095" r:id="rId6"/>
    <p:sldId id="1124" r:id="rId7"/>
    <p:sldId id="1125" r:id="rId8"/>
    <p:sldId id="1126" r:id="rId9"/>
    <p:sldId id="1127" r:id="rId10"/>
    <p:sldId id="1128" r:id="rId11"/>
    <p:sldId id="1129" r:id="rId12"/>
    <p:sldId id="1130" r:id="rId13"/>
    <p:sldId id="1102" r:id="rId14"/>
    <p:sldId id="1131" r:id="rId15"/>
    <p:sldId id="1106" r:id="rId16"/>
    <p:sldId id="1132" r:id="rId17"/>
    <p:sldId id="1133" r:id="rId18"/>
    <p:sldId id="1134" r:id="rId19"/>
    <p:sldId id="1096" r:id="rId20"/>
    <p:sldId id="1099" r:id="rId21"/>
    <p:sldId id="266" r:id="rId22"/>
    <p:sldId id="267" r:id="rId23"/>
    <p:sldId id="268" r:id="rId24"/>
    <p:sldId id="264" r:id="rId25"/>
    <p:sldId id="269" r:id="rId26"/>
    <p:sldId id="1097" r:id="rId27"/>
    <p:sldId id="1098" r:id="rId28"/>
    <p:sldId id="1091" r:id="rId29"/>
    <p:sldId id="275" r:id="rId30"/>
    <p:sldId id="265" r:id="rId31"/>
    <p:sldId id="274" r:id="rId32"/>
    <p:sldId id="1092" r:id="rId33"/>
    <p:sldId id="259" r:id="rId34"/>
    <p:sldId id="1093" r:id="rId35"/>
    <p:sldId id="277" r:id="rId36"/>
    <p:sldId id="1109" r:id="rId37"/>
    <p:sldId id="1110" r:id="rId38"/>
    <p:sldId id="1111" r:id="rId39"/>
    <p:sldId id="1112" r:id="rId40"/>
    <p:sldId id="1113" r:id="rId41"/>
    <p:sldId id="1115" r:id="rId42"/>
    <p:sldId id="1114" r:id="rId43"/>
    <p:sldId id="1116" r:id="rId44"/>
    <p:sldId id="1119" r:id="rId45"/>
    <p:sldId id="1094" r:id="rId46"/>
    <p:sldId id="1100" r:id="rId47"/>
    <p:sldId id="1101" r:id="rId48"/>
    <p:sldId id="1120" r:id="rId49"/>
    <p:sldId id="1121" r:id="rId50"/>
    <p:sldId id="1122" r:id="rId51"/>
    <p:sldId id="1135" r:id="rId52"/>
    <p:sldId id="1140" r:id="rId53"/>
    <p:sldId id="1141" r:id="rId54"/>
    <p:sldId id="1142" r:id="rId55"/>
    <p:sldId id="1136" r:id="rId56"/>
    <p:sldId id="1137" r:id="rId57"/>
    <p:sldId id="1138" r:id="rId58"/>
    <p:sldId id="1108" r:id="rId59"/>
    <p:sldId id="1107" r:id="rId60"/>
    <p:sldId id="278" r:id="rId61"/>
    <p:sldId id="1103" r:id="rId62"/>
    <p:sldId id="1104" r:id="rId63"/>
    <p:sldId id="110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66" autoAdjust="0"/>
    <p:restoredTop sz="78096" autoAdjust="0"/>
  </p:normalViewPr>
  <p:slideViewPr>
    <p:cSldViewPr snapToGrid="0">
      <p:cViewPr varScale="1">
        <p:scale>
          <a:sx n="65" d="100"/>
          <a:sy n="65" d="100"/>
        </p:scale>
        <p:origin x="502" y="3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E96B8F-D360-4FA6-BD31-77940C7B20A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3FD25862-0AB9-4D81-8EE6-3BFC67B4EA42}">
      <dgm:prSet/>
      <dgm:spPr/>
      <dgm:t>
        <a:bodyPr/>
        <a:lstStyle/>
        <a:p>
          <a:pPr>
            <a:lnSpc>
              <a:spcPct val="100000"/>
            </a:lnSpc>
          </a:pPr>
          <a:r>
            <a:rPr lang="en-US"/>
            <a:t>Comprehensive Research Resource for Future Projects</a:t>
          </a:r>
        </a:p>
      </dgm:t>
    </dgm:pt>
    <dgm:pt modelId="{556546F9-FE88-4520-8F96-9DDDBE5D10A6}" type="parTrans" cxnId="{333423B4-968F-4FF5-AD0E-BB4A5A3476D1}">
      <dgm:prSet/>
      <dgm:spPr/>
      <dgm:t>
        <a:bodyPr/>
        <a:lstStyle/>
        <a:p>
          <a:endParaRPr lang="en-US"/>
        </a:p>
      </dgm:t>
    </dgm:pt>
    <dgm:pt modelId="{76DE6E0A-16D3-47EB-8279-0B2985874621}" type="sibTrans" cxnId="{333423B4-968F-4FF5-AD0E-BB4A5A3476D1}">
      <dgm:prSet/>
      <dgm:spPr/>
      <dgm:t>
        <a:bodyPr/>
        <a:lstStyle/>
        <a:p>
          <a:endParaRPr lang="en-US"/>
        </a:p>
      </dgm:t>
    </dgm:pt>
    <dgm:pt modelId="{D86F326A-96BB-4C23-8D98-945F889AAA96}">
      <dgm:prSet/>
      <dgm:spPr/>
      <dgm:t>
        <a:bodyPr/>
        <a:lstStyle/>
        <a:p>
          <a:pPr>
            <a:lnSpc>
              <a:spcPct val="100000"/>
            </a:lnSpc>
          </a:pPr>
          <a:r>
            <a:rPr lang="en-US"/>
            <a:t>Enhanced Predictability in Microbial Behavior</a:t>
          </a:r>
        </a:p>
      </dgm:t>
    </dgm:pt>
    <dgm:pt modelId="{A749FE65-013E-4E67-B1C5-2765813191F6}" type="parTrans" cxnId="{ADF20720-C923-4F37-A4BF-000A606B3CA8}">
      <dgm:prSet/>
      <dgm:spPr/>
      <dgm:t>
        <a:bodyPr/>
        <a:lstStyle/>
        <a:p>
          <a:endParaRPr lang="en-US"/>
        </a:p>
      </dgm:t>
    </dgm:pt>
    <dgm:pt modelId="{42742E1B-0A67-4486-8F64-E29EC0B66926}" type="sibTrans" cxnId="{ADF20720-C923-4F37-A4BF-000A606B3CA8}">
      <dgm:prSet/>
      <dgm:spPr/>
      <dgm:t>
        <a:bodyPr/>
        <a:lstStyle/>
        <a:p>
          <a:endParaRPr lang="en-US"/>
        </a:p>
      </dgm:t>
    </dgm:pt>
    <dgm:pt modelId="{DE0D1D72-779A-48AC-97F0-ACD8E15A4F00}">
      <dgm:prSet/>
      <dgm:spPr/>
      <dgm:t>
        <a:bodyPr/>
        <a:lstStyle/>
        <a:p>
          <a:pPr>
            <a:lnSpc>
              <a:spcPct val="100000"/>
            </a:lnSpc>
          </a:pPr>
          <a:r>
            <a:rPr lang="en-US"/>
            <a:t>Direct and Interpretable Community Design Methods</a:t>
          </a:r>
        </a:p>
      </dgm:t>
    </dgm:pt>
    <dgm:pt modelId="{446A9923-4BE6-48C8-96B9-506FFAE66A12}" type="parTrans" cxnId="{AB13F04B-3C47-4765-9B13-1199CF8039C3}">
      <dgm:prSet/>
      <dgm:spPr/>
      <dgm:t>
        <a:bodyPr/>
        <a:lstStyle/>
        <a:p>
          <a:endParaRPr lang="en-US"/>
        </a:p>
      </dgm:t>
    </dgm:pt>
    <dgm:pt modelId="{DB258E77-AA7A-4FBF-95B6-E54C2D650892}" type="sibTrans" cxnId="{AB13F04B-3C47-4765-9B13-1199CF8039C3}">
      <dgm:prSet/>
      <dgm:spPr/>
      <dgm:t>
        <a:bodyPr/>
        <a:lstStyle/>
        <a:p>
          <a:endParaRPr lang="en-US"/>
        </a:p>
      </dgm:t>
    </dgm:pt>
    <dgm:pt modelId="{F7F51394-282F-462C-93B3-52E8B5D9BA3D}">
      <dgm:prSet/>
      <dgm:spPr/>
      <dgm:t>
        <a:bodyPr/>
        <a:lstStyle/>
        <a:p>
          <a:pPr>
            <a:lnSpc>
              <a:spcPct val="100000"/>
            </a:lnSpc>
          </a:pPr>
          <a:r>
            <a:rPr lang="en-US"/>
            <a:t>Fostering Cross-Disciplinary Research Synergy</a:t>
          </a:r>
        </a:p>
      </dgm:t>
    </dgm:pt>
    <dgm:pt modelId="{94E9FCA8-A8FA-4C04-BAC5-AEC485928BFF}" type="parTrans" cxnId="{04CEDFD6-41CA-490C-B378-13A27C2AA86A}">
      <dgm:prSet/>
      <dgm:spPr/>
      <dgm:t>
        <a:bodyPr/>
        <a:lstStyle/>
        <a:p>
          <a:endParaRPr lang="en-US"/>
        </a:p>
      </dgm:t>
    </dgm:pt>
    <dgm:pt modelId="{F1169677-AAA1-4A44-92AD-5A017AD63A00}" type="sibTrans" cxnId="{04CEDFD6-41CA-490C-B378-13A27C2AA86A}">
      <dgm:prSet/>
      <dgm:spPr/>
      <dgm:t>
        <a:bodyPr/>
        <a:lstStyle/>
        <a:p>
          <a:endParaRPr lang="en-US"/>
        </a:p>
      </dgm:t>
    </dgm:pt>
    <dgm:pt modelId="{7B95D4B8-78DF-48C2-852E-5A79808DB970}">
      <dgm:prSet/>
      <dgm:spPr/>
      <dgm:t>
        <a:bodyPr/>
        <a:lstStyle/>
        <a:p>
          <a:pPr>
            <a:lnSpc>
              <a:spcPct val="100000"/>
            </a:lnSpc>
          </a:pPr>
          <a:r>
            <a:rPr lang="en-US"/>
            <a:t>Setting New Standards for Biotechnological Applications</a:t>
          </a:r>
        </a:p>
      </dgm:t>
    </dgm:pt>
    <dgm:pt modelId="{811CE083-21D1-471D-BE6B-13A126A7BC3D}" type="parTrans" cxnId="{63A3B222-4E02-44F5-87F8-89280FA2D67B}">
      <dgm:prSet/>
      <dgm:spPr/>
      <dgm:t>
        <a:bodyPr/>
        <a:lstStyle/>
        <a:p>
          <a:endParaRPr lang="en-US"/>
        </a:p>
      </dgm:t>
    </dgm:pt>
    <dgm:pt modelId="{2B5DC005-F047-41D5-928F-F2E04A481374}" type="sibTrans" cxnId="{63A3B222-4E02-44F5-87F8-89280FA2D67B}">
      <dgm:prSet/>
      <dgm:spPr/>
      <dgm:t>
        <a:bodyPr/>
        <a:lstStyle/>
        <a:p>
          <a:endParaRPr lang="en-US"/>
        </a:p>
      </dgm:t>
    </dgm:pt>
    <dgm:pt modelId="{2A4C472D-2DC1-4D1E-82D3-6BA304EB2273}" type="pres">
      <dgm:prSet presAssocID="{BEE96B8F-D360-4FA6-BD31-77940C7B20AE}" presName="root" presStyleCnt="0">
        <dgm:presLayoutVars>
          <dgm:dir/>
          <dgm:resizeHandles val="exact"/>
        </dgm:presLayoutVars>
      </dgm:prSet>
      <dgm:spPr/>
    </dgm:pt>
    <dgm:pt modelId="{DB98CD4F-FF82-4989-B3DF-335FCEEC14AF}" type="pres">
      <dgm:prSet presAssocID="{3FD25862-0AB9-4D81-8EE6-3BFC67B4EA42}" presName="compNode" presStyleCnt="0"/>
      <dgm:spPr/>
    </dgm:pt>
    <dgm:pt modelId="{28C53748-340E-4E74-A545-FBCB8FC912AA}" type="pres">
      <dgm:prSet presAssocID="{3FD25862-0AB9-4D81-8EE6-3BFC67B4EA4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64AEC18C-0518-44FE-A219-28871C88714E}" type="pres">
      <dgm:prSet presAssocID="{3FD25862-0AB9-4D81-8EE6-3BFC67B4EA42}" presName="spaceRect" presStyleCnt="0"/>
      <dgm:spPr/>
    </dgm:pt>
    <dgm:pt modelId="{921AB175-7BEA-4B8B-86C3-3DE2F6957325}" type="pres">
      <dgm:prSet presAssocID="{3FD25862-0AB9-4D81-8EE6-3BFC67B4EA42}" presName="textRect" presStyleLbl="revTx" presStyleIdx="0" presStyleCnt="5">
        <dgm:presLayoutVars>
          <dgm:chMax val="1"/>
          <dgm:chPref val="1"/>
        </dgm:presLayoutVars>
      </dgm:prSet>
      <dgm:spPr/>
    </dgm:pt>
    <dgm:pt modelId="{93630CAF-8B3E-47CB-84EE-4F88A9244F7C}" type="pres">
      <dgm:prSet presAssocID="{76DE6E0A-16D3-47EB-8279-0B2985874621}" presName="sibTrans" presStyleCnt="0"/>
      <dgm:spPr/>
    </dgm:pt>
    <dgm:pt modelId="{D7D479B7-F417-4C33-9E23-E3567F255EB7}" type="pres">
      <dgm:prSet presAssocID="{D86F326A-96BB-4C23-8D98-945F889AAA96}" presName="compNode" presStyleCnt="0"/>
      <dgm:spPr/>
    </dgm:pt>
    <dgm:pt modelId="{D92FF7FD-C489-4935-86AD-18D35E8C5218}" type="pres">
      <dgm:prSet presAssocID="{D86F326A-96BB-4C23-8D98-945F889AAA9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NA"/>
        </a:ext>
      </dgm:extLst>
    </dgm:pt>
    <dgm:pt modelId="{C088A27D-8419-400B-B57E-F96943A0274C}" type="pres">
      <dgm:prSet presAssocID="{D86F326A-96BB-4C23-8D98-945F889AAA96}" presName="spaceRect" presStyleCnt="0"/>
      <dgm:spPr/>
    </dgm:pt>
    <dgm:pt modelId="{E8949CB2-177E-4524-84BE-360FB00461A5}" type="pres">
      <dgm:prSet presAssocID="{D86F326A-96BB-4C23-8D98-945F889AAA96}" presName="textRect" presStyleLbl="revTx" presStyleIdx="1" presStyleCnt="5">
        <dgm:presLayoutVars>
          <dgm:chMax val="1"/>
          <dgm:chPref val="1"/>
        </dgm:presLayoutVars>
      </dgm:prSet>
      <dgm:spPr/>
    </dgm:pt>
    <dgm:pt modelId="{B14F005F-6324-4131-9F6A-2C7634F84446}" type="pres">
      <dgm:prSet presAssocID="{42742E1B-0A67-4486-8F64-E29EC0B66926}" presName="sibTrans" presStyleCnt="0"/>
      <dgm:spPr/>
    </dgm:pt>
    <dgm:pt modelId="{7D614133-1661-4370-9676-0E281412B27A}" type="pres">
      <dgm:prSet presAssocID="{DE0D1D72-779A-48AC-97F0-ACD8E15A4F00}" presName="compNode" presStyleCnt="0"/>
      <dgm:spPr/>
    </dgm:pt>
    <dgm:pt modelId="{38CD8CE4-FEC4-4819-AD44-6C5DFEA5C2AD}" type="pres">
      <dgm:prSet presAssocID="{DE0D1D72-779A-48AC-97F0-ACD8E15A4F0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roup"/>
        </a:ext>
      </dgm:extLst>
    </dgm:pt>
    <dgm:pt modelId="{44F6D054-7629-449D-882A-8B7256C5DA2A}" type="pres">
      <dgm:prSet presAssocID="{DE0D1D72-779A-48AC-97F0-ACD8E15A4F00}" presName="spaceRect" presStyleCnt="0"/>
      <dgm:spPr/>
    </dgm:pt>
    <dgm:pt modelId="{E83E6F01-E10F-48D0-9FD1-3E5683A0696A}" type="pres">
      <dgm:prSet presAssocID="{DE0D1D72-779A-48AC-97F0-ACD8E15A4F00}" presName="textRect" presStyleLbl="revTx" presStyleIdx="2" presStyleCnt="5">
        <dgm:presLayoutVars>
          <dgm:chMax val="1"/>
          <dgm:chPref val="1"/>
        </dgm:presLayoutVars>
      </dgm:prSet>
      <dgm:spPr/>
    </dgm:pt>
    <dgm:pt modelId="{A5F5D93B-AC44-4B81-8E79-F41C63CF9E74}" type="pres">
      <dgm:prSet presAssocID="{DB258E77-AA7A-4FBF-95B6-E54C2D650892}" presName="sibTrans" presStyleCnt="0"/>
      <dgm:spPr/>
    </dgm:pt>
    <dgm:pt modelId="{7FA6536E-426A-4F4B-BC7C-43DF9E935C01}" type="pres">
      <dgm:prSet presAssocID="{F7F51394-282F-462C-93B3-52E8B5D9BA3D}" presName="compNode" presStyleCnt="0"/>
      <dgm:spPr/>
    </dgm:pt>
    <dgm:pt modelId="{CC48452A-C942-4DD2-8506-07DC02A48DCD}" type="pres">
      <dgm:prSet presAssocID="{F7F51394-282F-462C-93B3-52E8B5D9BA3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Handshake"/>
        </a:ext>
      </dgm:extLst>
    </dgm:pt>
    <dgm:pt modelId="{BA49CAF9-FC04-4D6E-BDCC-7D6BAD89C78A}" type="pres">
      <dgm:prSet presAssocID="{F7F51394-282F-462C-93B3-52E8B5D9BA3D}" presName="spaceRect" presStyleCnt="0"/>
      <dgm:spPr/>
    </dgm:pt>
    <dgm:pt modelId="{BA558C25-8733-4CD6-A4F6-141579696EA0}" type="pres">
      <dgm:prSet presAssocID="{F7F51394-282F-462C-93B3-52E8B5D9BA3D}" presName="textRect" presStyleLbl="revTx" presStyleIdx="3" presStyleCnt="5">
        <dgm:presLayoutVars>
          <dgm:chMax val="1"/>
          <dgm:chPref val="1"/>
        </dgm:presLayoutVars>
      </dgm:prSet>
      <dgm:spPr/>
    </dgm:pt>
    <dgm:pt modelId="{5B7903A3-422B-423D-8E6E-7BF51DB33B25}" type="pres">
      <dgm:prSet presAssocID="{F1169677-AAA1-4A44-92AD-5A017AD63A00}" presName="sibTrans" presStyleCnt="0"/>
      <dgm:spPr/>
    </dgm:pt>
    <dgm:pt modelId="{6C254DD4-6E6E-4A87-9FB2-DEA8C1B448BF}" type="pres">
      <dgm:prSet presAssocID="{7B95D4B8-78DF-48C2-852E-5A79808DB970}" presName="compNode" presStyleCnt="0"/>
      <dgm:spPr/>
    </dgm:pt>
    <dgm:pt modelId="{1BD32AB7-4D89-4B20-94DA-CD3DEE60FF47}" type="pres">
      <dgm:prSet presAssocID="{7B95D4B8-78DF-48C2-852E-5A79808DB97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07C4F213-BC2F-4077-8C5D-AE50E88FDE25}" type="pres">
      <dgm:prSet presAssocID="{7B95D4B8-78DF-48C2-852E-5A79808DB970}" presName="spaceRect" presStyleCnt="0"/>
      <dgm:spPr/>
    </dgm:pt>
    <dgm:pt modelId="{9457A436-DB32-4EED-8D26-A5B99D257AEA}" type="pres">
      <dgm:prSet presAssocID="{7B95D4B8-78DF-48C2-852E-5A79808DB970}" presName="textRect" presStyleLbl="revTx" presStyleIdx="4" presStyleCnt="5">
        <dgm:presLayoutVars>
          <dgm:chMax val="1"/>
          <dgm:chPref val="1"/>
        </dgm:presLayoutVars>
      </dgm:prSet>
      <dgm:spPr/>
    </dgm:pt>
  </dgm:ptLst>
  <dgm:cxnLst>
    <dgm:cxn modelId="{C089D705-9847-4AD9-AEFD-184C8EBBF687}" type="presOf" srcId="{7B95D4B8-78DF-48C2-852E-5A79808DB970}" destId="{9457A436-DB32-4EED-8D26-A5B99D257AEA}" srcOrd="0" destOrd="0" presId="urn:microsoft.com/office/officeart/2018/2/layout/IconLabelList"/>
    <dgm:cxn modelId="{ADF20720-C923-4F37-A4BF-000A606B3CA8}" srcId="{BEE96B8F-D360-4FA6-BD31-77940C7B20AE}" destId="{D86F326A-96BB-4C23-8D98-945F889AAA96}" srcOrd="1" destOrd="0" parTransId="{A749FE65-013E-4E67-B1C5-2765813191F6}" sibTransId="{42742E1B-0A67-4486-8F64-E29EC0B66926}"/>
    <dgm:cxn modelId="{63A3B222-4E02-44F5-87F8-89280FA2D67B}" srcId="{BEE96B8F-D360-4FA6-BD31-77940C7B20AE}" destId="{7B95D4B8-78DF-48C2-852E-5A79808DB970}" srcOrd="4" destOrd="0" parTransId="{811CE083-21D1-471D-BE6B-13A126A7BC3D}" sibTransId="{2B5DC005-F047-41D5-928F-F2E04A481374}"/>
    <dgm:cxn modelId="{3EA28963-2CBC-4683-8286-8AE5307CB9F5}" type="presOf" srcId="{D86F326A-96BB-4C23-8D98-945F889AAA96}" destId="{E8949CB2-177E-4524-84BE-360FB00461A5}" srcOrd="0" destOrd="0" presId="urn:microsoft.com/office/officeart/2018/2/layout/IconLabelList"/>
    <dgm:cxn modelId="{72FD7E46-3ADD-40F9-B781-B90AD786AAFA}" type="presOf" srcId="{BEE96B8F-D360-4FA6-BD31-77940C7B20AE}" destId="{2A4C472D-2DC1-4D1E-82D3-6BA304EB2273}" srcOrd="0" destOrd="0" presId="urn:microsoft.com/office/officeart/2018/2/layout/IconLabelList"/>
    <dgm:cxn modelId="{AB13F04B-3C47-4765-9B13-1199CF8039C3}" srcId="{BEE96B8F-D360-4FA6-BD31-77940C7B20AE}" destId="{DE0D1D72-779A-48AC-97F0-ACD8E15A4F00}" srcOrd="2" destOrd="0" parTransId="{446A9923-4BE6-48C8-96B9-506FFAE66A12}" sibTransId="{DB258E77-AA7A-4FBF-95B6-E54C2D650892}"/>
    <dgm:cxn modelId="{E35A6E56-0FAA-4186-84C5-5C0AACEA78EE}" type="presOf" srcId="{3FD25862-0AB9-4D81-8EE6-3BFC67B4EA42}" destId="{921AB175-7BEA-4B8B-86C3-3DE2F6957325}" srcOrd="0" destOrd="0" presId="urn:microsoft.com/office/officeart/2018/2/layout/IconLabelList"/>
    <dgm:cxn modelId="{2284078A-F9A1-4993-A94F-AB95F3F0E2B9}" type="presOf" srcId="{F7F51394-282F-462C-93B3-52E8B5D9BA3D}" destId="{BA558C25-8733-4CD6-A4F6-141579696EA0}" srcOrd="0" destOrd="0" presId="urn:microsoft.com/office/officeart/2018/2/layout/IconLabelList"/>
    <dgm:cxn modelId="{333423B4-968F-4FF5-AD0E-BB4A5A3476D1}" srcId="{BEE96B8F-D360-4FA6-BD31-77940C7B20AE}" destId="{3FD25862-0AB9-4D81-8EE6-3BFC67B4EA42}" srcOrd="0" destOrd="0" parTransId="{556546F9-FE88-4520-8F96-9DDDBE5D10A6}" sibTransId="{76DE6E0A-16D3-47EB-8279-0B2985874621}"/>
    <dgm:cxn modelId="{04CEDFD6-41CA-490C-B378-13A27C2AA86A}" srcId="{BEE96B8F-D360-4FA6-BD31-77940C7B20AE}" destId="{F7F51394-282F-462C-93B3-52E8B5D9BA3D}" srcOrd="3" destOrd="0" parTransId="{94E9FCA8-A8FA-4C04-BAC5-AEC485928BFF}" sibTransId="{F1169677-AAA1-4A44-92AD-5A017AD63A00}"/>
    <dgm:cxn modelId="{9DB225ED-A46C-468A-B15C-8A17B1B1E265}" type="presOf" srcId="{DE0D1D72-779A-48AC-97F0-ACD8E15A4F00}" destId="{E83E6F01-E10F-48D0-9FD1-3E5683A0696A}" srcOrd="0" destOrd="0" presId="urn:microsoft.com/office/officeart/2018/2/layout/IconLabelList"/>
    <dgm:cxn modelId="{F1A9ABEB-2EEF-4557-A574-9361BAEE3420}" type="presParOf" srcId="{2A4C472D-2DC1-4D1E-82D3-6BA304EB2273}" destId="{DB98CD4F-FF82-4989-B3DF-335FCEEC14AF}" srcOrd="0" destOrd="0" presId="urn:microsoft.com/office/officeart/2018/2/layout/IconLabelList"/>
    <dgm:cxn modelId="{D1837188-599D-4468-A4D9-44B07A303065}" type="presParOf" srcId="{DB98CD4F-FF82-4989-B3DF-335FCEEC14AF}" destId="{28C53748-340E-4E74-A545-FBCB8FC912AA}" srcOrd="0" destOrd="0" presId="urn:microsoft.com/office/officeart/2018/2/layout/IconLabelList"/>
    <dgm:cxn modelId="{BB1F7186-BFBE-4C53-A56D-173E9B911BBA}" type="presParOf" srcId="{DB98CD4F-FF82-4989-B3DF-335FCEEC14AF}" destId="{64AEC18C-0518-44FE-A219-28871C88714E}" srcOrd="1" destOrd="0" presId="urn:microsoft.com/office/officeart/2018/2/layout/IconLabelList"/>
    <dgm:cxn modelId="{3DC0BE12-FF02-4CEB-89CC-9B0568D950AE}" type="presParOf" srcId="{DB98CD4F-FF82-4989-B3DF-335FCEEC14AF}" destId="{921AB175-7BEA-4B8B-86C3-3DE2F6957325}" srcOrd="2" destOrd="0" presId="urn:microsoft.com/office/officeart/2018/2/layout/IconLabelList"/>
    <dgm:cxn modelId="{76A40727-0CB2-41B0-960B-0340B3759A69}" type="presParOf" srcId="{2A4C472D-2DC1-4D1E-82D3-6BA304EB2273}" destId="{93630CAF-8B3E-47CB-84EE-4F88A9244F7C}" srcOrd="1" destOrd="0" presId="urn:microsoft.com/office/officeart/2018/2/layout/IconLabelList"/>
    <dgm:cxn modelId="{74E32559-7A2F-4613-ADE8-CD982813A843}" type="presParOf" srcId="{2A4C472D-2DC1-4D1E-82D3-6BA304EB2273}" destId="{D7D479B7-F417-4C33-9E23-E3567F255EB7}" srcOrd="2" destOrd="0" presId="urn:microsoft.com/office/officeart/2018/2/layout/IconLabelList"/>
    <dgm:cxn modelId="{72B7DF24-99A9-4210-BDBC-8675386EC03D}" type="presParOf" srcId="{D7D479B7-F417-4C33-9E23-E3567F255EB7}" destId="{D92FF7FD-C489-4935-86AD-18D35E8C5218}" srcOrd="0" destOrd="0" presId="urn:microsoft.com/office/officeart/2018/2/layout/IconLabelList"/>
    <dgm:cxn modelId="{CBC4741F-560A-4297-9E1C-2FF1D0FE3E0A}" type="presParOf" srcId="{D7D479B7-F417-4C33-9E23-E3567F255EB7}" destId="{C088A27D-8419-400B-B57E-F96943A0274C}" srcOrd="1" destOrd="0" presId="urn:microsoft.com/office/officeart/2018/2/layout/IconLabelList"/>
    <dgm:cxn modelId="{D517023A-2611-43AB-9192-F4B6AE05F89C}" type="presParOf" srcId="{D7D479B7-F417-4C33-9E23-E3567F255EB7}" destId="{E8949CB2-177E-4524-84BE-360FB00461A5}" srcOrd="2" destOrd="0" presId="urn:microsoft.com/office/officeart/2018/2/layout/IconLabelList"/>
    <dgm:cxn modelId="{45CD504C-E238-47BA-A7DB-18B692A2DDFF}" type="presParOf" srcId="{2A4C472D-2DC1-4D1E-82D3-6BA304EB2273}" destId="{B14F005F-6324-4131-9F6A-2C7634F84446}" srcOrd="3" destOrd="0" presId="urn:microsoft.com/office/officeart/2018/2/layout/IconLabelList"/>
    <dgm:cxn modelId="{159DAD87-45EE-4368-A73B-7B156CC2F220}" type="presParOf" srcId="{2A4C472D-2DC1-4D1E-82D3-6BA304EB2273}" destId="{7D614133-1661-4370-9676-0E281412B27A}" srcOrd="4" destOrd="0" presId="urn:microsoft.com/office/officeart/2018/2/layout/IconLabelList"/>
    <dgm:cxn modelId="{9C030BEF-C689-432E-87AA-1D459FEE5448}" type="presParOf" srcId="{7D614133-1661-4370-9676-0E281412B27A}" destId="{38CD8CE4-FEC4-4819-AD44-6C5DFEA5C2AD}" srcOrd="0" destOrd="0" presId="urn:microsoft.com/office/officeart/2018/2/layout/IconLabelList"/>
    <dgm:cxn modelId="{3BB58B77-8AA7-46DA-9989-90ECEAA9732E}" type="presParOf" srcId="{7D614133-1661-4370-9676-0E281412B27A}" destId="{44F6D054-7629-449D-882A-8B7256C5DA2A}" srcOrd="1" destOrd="0" presId="urn:microsoft.com/office/officeart/2018/2/layout/IconLabelList"/>
    <dgm:cxn modelId="{42344D21-17B0-4F78-9D29-AE307BA0EE83}" type="presParOf" srcId="{7D614133-1661-4370-9676-0E281412B27A}" destId="{E83E6F01-E10F-48D0-9FD1-3E5683A0696A}" srcOrd="2" destOrd="0" presId="urn:microsoft.com/office/officeart/2018/2/layout/IconLabelList"/>
    <dgm:cxn modelId="{8D23D016-F4BE-4C6D-9C6B-0C75234EFF81}" type="presParOf" srcId="{2A4C472D-2DC1-4D1E-82D3-6BA304EB2273}" destId="{A5F5D93B-AC44-4B81-8E79-F41C63CF9E74}" srcOrd="5" destOrd="0" presId="urn:microsoft.com/office/officeart/2018/2/layout/IconLabelList"/>
    <dgm:cxn modelId="{310DAE1B-CF14-4C42-B09F-2C541A1CBBA6}" type="presParOf" srcId="{2A4C472D-2DC1-4D1E-82D3-6BA304EB2273}" destId="{7FA6536E-426A-4F4B-BC7C-43DF9E935C01}" srcOrd="6" destOrd="0" presId="urn:microsoft.com/office/officeart/2018/2/layout/IconLabelList"/>
    <dgm:cxn modelId="{1F187B90-C118-4038-A90C-0C79CCB1A347}" type="presParOf" srcId="{7FA6536E-426A-4F4B-BC7C-43DF9E935C01}" destId="{CC48452A-C942-4DD2-8506-07DC02A48DCD}" srcOrd="0" destOrd="0" presId="urn:microsoft.com/office/officeart/2018/2/layout/IconLabelList"/>
    <dgm:cxn modelId="{3C80DF31-3507-46BA-8701-2ECE3EE7F791}" type="presParOf" srcId="{7FA6536E-426A-4F4B-BC7C-43DF9E935C01}" destId="{BA49CAF9-FC04-4D6E-BDCC-7D6BAD89C78A}" srcOrd="1" destOrd="0" presId="urn:microsoft.com/office/officeart/2018/2/layout/IconLabelList"/>
    <dgm:cxn modelId="{2223D55A-9B4B-4696-8310-1B0F1353A45B}" type="presParOf" srcId="{7FA6536E-426A-4F4B-BC7C-43DF9E935C01}" destId="{BA558C25-8733-4CD6-A4F6-141579696EA0}" srcOrd="2" destOrd="0" presId="urn:microsoft.com/office/officeart/2018/2/layout/IconLabelList"/>
    <dgm:cxn modelId="{E97C6BD9-FF31-4BFC-8E36-143C14376990}" type="presParOf" srcId="{2A4C472D-2DC1-4D1E-82D3-6BA304EB2273}" destId="{5B7903A3-422B-423D-8E6E-7BF51DB33B25}" srcOrd="7" destOrd="0" presId="urn:microsoft.com/office/officeart/2018/2/layout/IconLabelList"/>
    <dgm:cxn modelId="{A7F1EC4F-BD48-427C-A598-4D8338C74F11}" type="presParOf" srcId="{2A4C472D-2DC1-4D1E-82D3-6BA304EB2273}" destId="{6C254DD4-6E6E-4A87-9FB2-DEA8C1B448BF}" srcOrd="8" destOrd="0" presId="urn:microsoft.com/office/officeart/2018/2/layout/IconLabelList"/>
    <dgm:cxn modelId="{DC4FC664-E3B3-4413-AD74-D2ADEAE37808}" type="presParOf" srcId="{6C254DD4-6E6E-4A87-9FB2-DEA8C1B448BF}" destId="{1BD32AB7-4D89-4B20-94DA-CD3DEE60FF47}" srcOrd="0" destOrd="0" presId="urn:microsoft.com/office/officeart/2018/2/layout/IconLabelList"/>
    <dgm:cxn modelId="{4B7DADD9-E658-4BF5-9EF8-46B531BA3D1E}" type="presParOf" srcId="{6C254DD4-6E6E-4A87-9FB2-DEA8C1B448BF}" destId="{07C4F213-BC2F-4077-8C5D-AE50E88FDE25}" srcOrd="1" destOrd="0" presId="urn:microsoft.com/office/officeart/2018/2/layout/IconLabelList"/>
    <dgm:cxn modelId="{7D569FCD-AA50-4690-9956-36D89F1AB13F}" type="presParOf" srcId="{6C254DD4-6E6E-4A87-9FB2-DEA8C1B448BF}" destId="{9457A436-DB32-4EED-8D26-A5B99D257AE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C53748-340E-4E74-A545-FBCB8FC912AA}">
      <dsp:nvSpPr>
        <dsp:cNvPr id="0" name=""/>
        <dsp:cNvSpPr/>
      </dsp:nvSpPr>
      <dsp:spPr>
        <a:xfrm>
          <a:off x="622800" y="127566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1AB175-7BEA-4B8B-86C3-3DE2F6957325}">
      <dsp:nvSpPr>
        <dsp:cNvPr id="0" name=""/>
        <dsp:cNvSpPr/>
      </dsp:nvSpPr>
      <dsp:spPr>
        <a:xfrm>
          <a:off x="12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Comprehensive Research Resource for Future Projects</a:t>
          </a:r>
        </a:p>
      </dsp:txBody>
      <dsp:txXfrm>
        <a:off x="127800" y="2355670"/>
        <a:ext cx="1800000" cy="720000"/>
      </dsp:txXfrm>
    </dsp:sp>
    <dsp:sp modelId="{D92FF7FD-C489-4935-86AD-18D35E8C5218}">
      <dsp:nvSpPr>
        <dsp:cNvPr id="0" name=""/>
        <dsp:cNvSpPr/>
      </dsp:nvSpPr>
      <dsp:spPr>
        <a:xfrm>
          <a:off x="2737800" y="127566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949CB2-177E-4524-84BE-360FB00461A5}">
      <dsp:nvSpPr>
        <dsp:cNvPr id="0" name=""/>
        <dsp:cNvSpPr/>
      </dsp:nvSpPr>
      <dsp:spPr>
        <a:xfrm>
          <a:off x="224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Enhanced Predictability in Microbial Behavior</a:t>
          </a:r>
        </a:p>
      </dsp:txBody>
      <dsp:txXfrm>
        <a:off x="2242800" y="2355670"/>
        <a:ext cx="1800000" cy="720000"/>
      </dsp:txXfrm>
    </dsp:sp>
    <dsp:sp modelId="{38CD8CE4-FEC4-4819-AD44-6C5DFEA5C2AD}">
      <dsp:nvSpPr>
        <dsp:cNvPr id="0" name=""/>
        <dsp:cNvSpPr/>
      </dsp:nvSpPr>
      <dsp:spPr>
        <a:xfrm>
          <a:off x="4852800" y="127566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3E6F01-E10F-48D0-9FD1-3E5683A0696A}">
      <dsp:nvSpPr>
        <dsp:cNvPr id="0" name=""/>
        <dsp:cNvSpPr/>
      </dsp:nvSpPr>
      <dsp:spPr>
        <a:xfrm>
          <a:off x="435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Direct and Interpretable Community Design Methods</a:t>
          </a:r>
        </a:p>
      </dsp:txBody>
      <dsp:txXfrm>
        <a:off x="4357800" y="2355670"/>
        <a:ext cx="1800000" cy="720000"/>
      </dsp:txXfrm>
    </dsp:sp>
    <dsp:sp modelId="{CC48452A-C942-4DD2-8506-07DC02A48DCD}">
      <dsp:nvSpPr>
        <dsp:cNvPr id="0" name=""/>
        <dsp:cNvSpPr/>
      </dsp:nvSpPr>
      <dsp:spPr>
        <a:xfrm>
          <a:off x="6967800" y="127566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558C25-8733-4CD6-A4F6-141579696EA0}">
      <dsp:nvSpPr>
        <dsp:cNvPr id="0" name=""/>
        <dsp:cNvSpPr/>
      </dsp:nvSpPr>
      <dsp:spPr>
        <a:xfrm>
          <a:off x="647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Fostering Cross-Disciplinary Research Synergy</a:t>
          </a:r>
        </a:p>
      </dsp:txBody>
      <dsp:txXfrm>
        <a:off x="6472800" y="2355670"/>
        <a:ext cx="1800000" cy="720000"/>
      </dsp:txXfrm>
    </dsp:sp>
    <dsp:sp modelId="{1BD32AB7-4D89-4B20-94DA-CD3DEE60FF47}">
      <dsp:nvSpPr>
        <dsp:cNvPr id="0" name=""/>
        <dsp:cNvSpPr/>
      </dsp:nvSpPr>
      <dsp:spPr>
        <a:xfrm>
          <a:off x="9082800" y="127566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7A436-DB32-4EED-8D26-A5B99D257AEA}">
      <dsp:nvSpPr>
        <dsp:cNvPr id="0" name=""/>
        <dsp:cNvSpPr/>
      </dsp:nvSpPr>
      <dsp:spPr>
        <a:xfrm>
          <a:off x="858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Setting New Standards for Biotechnological Applications</a:t>
          </a:r>
        </a:p>
      </dsp:txBody>
      <dsp:txXfrm>
        <a:off x="8587800" y="2355670"/>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jpe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11</a:t>
            </a:fld>
            <a:endParaRPr lang="en-US" dirty="0"/>
          </a:p>
        </p:txBody>
      </p:sp>
    </p:spTree>
    <p:extLst>
      <p:ext uri="{BB962C8B-B14F-4D97-AF65-F5344CB8AC3E}">
        <p14:creationId xmlns:p14="http://schemas.microsoft.com/office/powerpoint/2010/main" val="2220727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time-series data of the steady state display little about its underlying dynamics, which is a bad scenario for system identification. To excite the system and get “richer” or more informative timeseries data, we apply external perturbations to drive the system and measure its response.</a:t>
            </a:r>
          </a:p>
        </p:txBody>
      </p:sp>
      <p:sp>
        <p:nvSpPr>
          <p:cNvPr id="4" name="Slide Number Placeholder 3"/>
          <p:cNvSpPr>
            <a:spLocks noGrp="1"/>
          </p:cNvSpPr>
          <p:nvPr>
            <p:ph type="sldNum" sz="quarter" idx="5"/>
          </p:nvPr>
        </p:nvSpPr>
        <p:spPr/>
        <p:txBody>
          <a:bodyPr/>
          <a:lstStyle/>
          <a:p>
            <a:fld id="{7975E480-2F77-42FC-B487-91A8266EB8A6}" type="slidenum">
              <a:rPr lang="en-US" smtClean="0"/>
              <a:t>14</a:t>
            </a:fld>
            <a:endParaRPr lang="en-US" dirty="0"/>
          </a:p>
        </p:txBody>
      </p:sp>
    </p:spTree>
    <p:extLst>
      <p:ext uri="{BB962C8B-B14F-4D97-AF65-F5344CB8AC3E}">
        <p14:creationId xmlns:p14="http://schemas.microsoft.com/office/powerpoint/2010/main" val="948054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15</a:t>
            </a:fld>
            <a:endParaRPr lang="en-US" dirty="0"/>
          </a:p>
        </p:txBody>
      </p:sp>
    </p:spTree>
    <p:extLst>
      <p:ext uri="{BB962C8B-B14F-4D97-AF65-F5344CB8AC3E}">
        <p14:creationId xmlns:p14="http://schemas.microsoft.com/office/powerpoint/2010/main" val="236709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19</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21</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23</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25</a:t>
            </a:fld>
            <a:endParaRPr lang="en-US"/>
          </a:p>
        </p:txBody>
      </p:sp>
    </p:spTree>
    <p:extLst>
      <p:ext uri="{BB962C8B-B14F-4D97-AF65-F5344CB8AC3E}">
        <p14:creationId xmlns:p14="http://schemas.microsoft.com/office/powerpoint/2010/main" val="116828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27</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29</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30</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45</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46</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do the </a:t>
            </a:r>
            <a:r>
              <a:rPr lang="en-US"/>
              <a:t>following analysis with a fixed lag?</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49</a:t>
            </a:fld>
            <a:endParaRPr lang="en-US"/>
          </a:p>
        </p:txBody>
      </p:sp>
    </p:spTree>
    <p:extLst>
      <p:ext uri="{BB962C8B-B14F-4D97-AF65-F5344CB8AC3E}">
        <p14:creationId xmlns:p14="http://schemas.microsoft.com/office/powerpoint/2010/main" val="42584023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Given these matrices, let's make some observations:</a:t>
            </a:r>
          </a:p>
          <a:p>
            <a:endParaRPr lang="en-US" sz="800" dirty="0"/>
          </a:p>
          <a:p>
            <a:r>
              <a:rPr lang="en-US" sz="800" dirty="0"/>
              <a:t>1. **Diagonal Elements**: Both matrices have diagonal entries equal to 1. This is because the diagonal represents self-interaction in the interaction matrix and autocorrelation in the cross-correlation matrix.</a:t>
            </a:r>
          </a:p>
          <a:p>
            <a:endParaRPr lang="en-US" sz="800" dirty="0"/>
          </a:p>
          <a:p>
            <a:r>
              <a:rPr lang="en-US" sz="800" dirty="0"/>
              <a:t>2. **Magnitude**: The off-diagonal values in the interaction matrix are generally smaller in magnitude than those in the cross-correlation matrix. Cross-correlation values range from -1 to 1, indicating the strength and direction of linear relationships at the optimal lags. The interaction coefficients, on the other hand, denote direct influences and might not necessarily have values restricted to this range.</a:t>
            </a:r>
          </a:p>
          <a:p>
            <a:endParaRPr lang="en-US" sz="800" dirty="0"/>
          </a:p>
          <a:p>
            <a:r>
              <a:rPr lang="en-US" sz="800" dirty="0"/>
              <a:t>3. **Sign**: </a:t>
            </a:r>
          </a:p>
          <a:p>
            <a:r>
              <a:rPr lang="en-US" sz="800" dirty="0"/>
              <a:t>    - The interaction coefficient between </a:t>
            </a:r>
            <a:r>
              <a:rPr lang="en-US" sz="800" dirty="0" err="1"/>
              <a:t>series_a</a:t>
            </a:r>
            <a:r>
              <a:rPr lang="en-US" sz="800" dirty="0"/>
              <a:t> and </a:t>
            </a:r>
            <a:r>
              <a:rPr lang="en-US" sz="800" dirty="0" err="1"/>
              <a:t>series_c</a:t>
            </a:r>
            <a:r>
              <a:rPr lang="en-US" sz="800" dirty="0"/>
              <a:t> is negative (-0.7154), and the maximum cross-correlation at the optimal lag is also negative (-0.961), which suggests that the two series are inversely related, consistent with the interaction matrix.</a:t>
            </a:r>
          </a:p>
          <a:p>
            <a:r>
              <a:rPr lang="en-US" sz="800" dirty="0"/>
              <a:t>    - Similarly, for </a:t>
            </a:r>
            <a:r>
              <a:rPr lang="en-US" sz="800" dirty="0" err="1"/>
              <a:t>series_c</a:t>
            </a:r>
            <a:r>
              <a:rPr lang="en-US" sz="800" dirty="0"/>
              <a:t> with </a:t>
            </a:r>
            <a:r>
              <a:rPr lang="en-US" sz="800" dirty="0" err="1"/>
              <a:t>series_a</a:t>
            </a:r>
            <a:r>
              <a:rPr lang="en-US" sz="800" dirty="0"/>
              <a:t>, the interaction coefficient is positive (0.5468), and the maximum cross-correlation is negative (-0.961). This inverse relationship suggests that as one species increases, the other decreases with some delay.</a:t>
            </a:r>
          </a:p>
          <a:p>
            <a:r>
              <a:rPr lang="en-US" sz="800" dirty="0"/>
              <a:t>    - For </a:t>
            </a:r>
            <a:r>
              <a:rPr lang="en-US" sz="800" dirty="0" err="1"/>
              <a:t>series_a</a:t>
            </a:r>
            <a:r>
              <a:rPr lang="en-US" sz="800" dirty="0"/>
              <a:t> and </a:t>
            </a:r>
            <a:r>
              <a:rPr lang="en-US" sz="800" dirty="0" err="1"/>
              <a:t>series_b</a:t>
            </a:r>
            <a:r>
              <a:rPr lang="en-US" sz="800" dirty="0"/>
              <a:t>, the interaction coefficient is slightly negative (-0.0777), while the cross-correlation is positive (0.951). This discrepancy might be due to other interactions affecting </a:t>
            </a:r>
            <a:r>
              <a:rPr lang="en-US" sz="800" dirty="0" err="1"/>
              <a:t>series_b</a:t>
            </a:r>
            <a:r>
              <a:rPr lang="en-US" sz="800" dirty="0"/>
              <a:t> or potential nonlinearities not captured by simple cross-correlation.</a:t>
            </a:r>
          </a:p>
          <a:p>
            <a:endParaRPr lang="en-US" sz="800" dirty="0"/>
          </a:p>
          <a:p>
            <a:r>
              <a:rPr lang="en-US" sz="800" dirty="0"/>
              <a:t>4. **Strength of Relationships**: The magnitude of the cross-correlation values indicates strong relationships between the series at certain lags. However, these values don't directly map to the magnitude of interaction coefficients. For instance, a high cross-correlation doesn't necessarily mean a high interaction coefficient, and vice versa.</a:t>
            </a:r>
          </a:p>
          <a:p>
            <a:endParaRPr lang="en-US" sz="800" dirty="0"/>
          </a:p>
          <a:p>
            <a:r>
              <a:rPr lang="en-US" sz="800" dirty="0"/>
              <a:t>5. **Interactions and Lags**: The system of differential equations describes instantaneous interactions, while the cross-correlation values describe relationships at specific lags. The presence of a lag suggests that the effect of one species on another isn't immediate but takes some time to manifest. This delay might be due to various biological, ecological, or physical processes not explicitly modeled in the differential equations.</a:t>
            </a:r>
          </a:p>
          <a:p>
            <a:endParaRPr lang="en-US" sz="800" dirty="0"/>
          </a:p>
          <a:p>
            <a:r>
              <a:rPr lang="en-US" sz="800" dirty="0"/>
              <a:t>In conclusion, while there are some similarities in patterns between the two matrices (e.g., signs indicating inverse or direct relationships), direct one-to-one comparisons are tricky. The cross-correlation values provide insights into time-lagged associations between the series, while the interaction matrix represents instantaneous interactions. However, the observed patterns in the cross-correlation matrix can still provide valuable insights into the underlying interactions and guide further investigations or refinements of the model.</a:t>
            </a:r>
          </a:p>
        </p:txBody>
      </p:sp>
      <p:sp>
        <p:nvSpPr>
          <p:cNvPr id="4" name="Slide Number Placeholder 3"/>
          <p:cNvSpPr>
            <a:spLocks noGrp="1"/>
          </p:cNvSpPr>
          <p:nvPr>
            <p:ph type="sldNum" sz="quarter" idx="5"/>
          </p:nvPr>
        </p:nvSpPr>
        <p:spPr/>
        <p:txBody>
          <a:bodyPr/>
          <a:lstStyle/>
          <a:p>
            <a:fld id="{225D74A9-7CE9-4F99-8BD2-0D8B6DC14804}" type="slidenum">
              <a:rPr lang="en-US" smtClean="0"/>
              <a:t>50</a:t>
            </a:fld>
            <a:endParaRPr lang="en-US"/>
          </a:p>
        </p:txBody>
      </p:sp>
    </p:spTree>
    <p:extLst>
      <p:ext uri="{BB962C8B-B14F-4D97-AF65-F5344CB8AC3E}">
        <p14:creationId xmlns:p14="http://schemas.microsoft.com/office/powerpoint/2010/main" val="3412314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do the </a:t>
            </a:r>
            <a:r>
              <a:rPr lang="en-US"/>
              <a:t>following analysis with a fixed lag?</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52</a:t>
            </a:fld>
            <a:endParaRPr lang="en-US"/>
          </a:p>
        </p:txBody>
      </p:sp>
    </p:spTree>
    <p:extLst>
      <p:ext uri="{BB962C8B-B14F-4D97-AF65-F5344CB8AC3E}">
        <p14:creationId xmlns:p14="http://schemas.microsoft.com/office/powerpoint/2010/main" val="29481582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Given these matrices, let's make some observations:</a:t>
            </a:r>
          </a:p>
          <a:p>
            <a:endParaRPr lang="en-US" sz="800" dirty="0"/>
          </a:p>
          <a:p>
            <a:r>
              <a:rPr lang="en-US" sz="800" dirty="0"/>
              <a:t>1. **Diagonal Elements**: Both matrices have diagonal entries equal to 1. This is because the diagonal represents self-interaction in the interaction matrix and autocorrelation in the cross-correlation matrix.</a:t>
            </a:r>
          </a:p>
          <a:p>
            <a:endParaRPr lang="en-US" sz="800" dirty="0"/>
          </a:p>
          <a:p>
            <a:r>
              <a:rPr lang="en-US" sz="800" dirty="0"/>
              <a:t>2. **Magnitude**: The off-diagonal values in the interaction matrix are generally smaller in magnitude than those in the cross-correlation matrix. Cross-correlation values range from -1 to 1, indicating the strength and direction of linear relationships at the optimal lags. The interaction coefficients, on the other hand, denote direct influences and might not necessarily have values restricted to this range.</a:t>
            </a:r>
          </a:p>
          <a:p>
            <a:endParaRPr lang="en-US" sz="800" dirty="0"/>
          </a:p>
          <a:p>
            <a:r>
              <a:rPr lang="en-US" sz="800" dirty="0"/>
              <a:t>3. **Sign**: </a:t>
            </a:r>
          </a:p>
          <a:p>
            <a:r>
              <a:rPr lang="en-US" sz="800" dirty="0"/>
              <a:t>    - The interaction coefficient between </a:t>
            </a:r>
            <a:r>
              <a:rPr lang="en-US" sz="800" dirty="0" err="1"/>
              <a:t>series_a</a:t>
            </a:r>
            <a:r>
              <a:rPr lang="en-US" sz="800" dirty="0"/>
              <a:t> and </a:t>
            </a:r>
            <a:r>
              <a:rPr lang="en-US" sz="800" dirty="0" err="1"/>
              <a:t>series_c</a:t>
            </a:r>
            <a:r>
              <a:rPr lang="en-US" sz="800" dirty="0"/>
              <a:t> is negative (-0.7154), and the maximum cross-correlation at the optimal lag is also negative (-0.961), which suggests that the two series are inversely related, consistent with the interaction matrix.</a:t>
            </a:r>
          </a:p>
          <a:p>
            <a:r>
              <a:rPr lang="en-US" sz="800" dirty="0"/>
              <a:t>    - Similarly, for </a:t>
            </a:r>
            <a:r>
              <a:rPr lang="en-US" sz="800" dirty="0" err="1"/>
              <a:t>series_c</a:t>
            </a:r>
            <a:r>
              <a:rPr lang="en-US" sz="800" dirty="0"/>
              <a:t> with </a:t>
            </a:r>
            <a:r>
              <a:rPr lang="en-US" sz="800" dirty="0" err="1"/>
              <a:t>series_a</a:t>
            </a:r>
            <a:r>
              <a:rPr lang="en-US" sz="800" dirty="0"/>
              <a:t>, the interaction coefficient is positive (0.5468), and the maximum cross-correlation is negative (-0.961). This inverse relationship suggests that as one species increases, the other decreases with some delay.</a:t>
            </a:r>
          </a:p>
          <a:p>
            <a:r>
              <a:rPr lang="en-US" sz="800" dirty="0"/>
              <a:t>    - For </a:t>
            </a:r>
            <a:r>
              <a:rPr lang="en-US" sz="800" dirty="0" err="1"/>
              <a:t>series_a</a:t>
            </a:r>
            <a:r>
              <a:rPr lang="en-US" sz="800" dirty="0"/>
              <a:t> and </a:t>
            </a:r>
            <a:r>
              <a:rPr lang="en-US" sz="800" dirty="0" err="1"/>
              <a:t>series_b</a:t>
            </a:r>
            <a:r>
              <a:rPr lang="en-US" sz="800" dirty="0"/>
              <a:t>, the interaction coefficient is slightly negative (-0.0777), while the cross-correlation is positive (0.951). This discrepancy might be due to other interactions affecting </a:t>
            </a:r>
            <a:r>
              <a:rPr lang="en-US" sz="800" dirty="0" err="1"/>
              <a:t>series_b</a:t>
            </a:r>
            <a:r>
              <a:rPr lang="en-US" sz="800" dirty="0"/>
              <a:t> or potential nonlinearities not captured by simple cross-correlation.</a:t>
            </a:r>
          </a:p>
          <a:p>
            <a:endParaRPr lang="en-US" sz="800" dirty="0"/>
          </a:p>
          <a:p>
            <a:r>
              <a:rPr lang="en-US" sz="800" dirty="0"/>
              <a:t>4. **Strength of Relationships**: The magnitude of the cross-correlation values indicates strong relationships between the series at certain lags. However, these values don't directly map to the magnitude of interaction coefficients. For instance, a high cross-correlation doesn't necessarily mean a high interaction coefficient, and vice versa.</a:t>
            </a:r>
          </a:p>
          <a:p>
            <a:endParaRPr lang="en-US" sz="800" dirty="0"/>
          </a:p>
          <a:p>
            <a:r>
              <a:rPr lang="en-US" sz="800" dirty="0"/>
              <a:t>5. **Interactions and Lags**: The system of differential equations describes instantaneous interactions, while the cross-correlation values describe relationships at specific lags. The presence of a lag suggests that the effect of one species on another isn't immediate but takes some time to manifest. This delay might be due to various biological, ecological, or physical processes not explicitly modeled in the differential equations.</a:t>
            </a:r>
          </a:p>
          <a:p>
            <a:endParaRPr lang="en-US" sz="800" dirty="0"/>
          </a:p>
          <a:p>
            <a:r>
              <a:rPr lang="en-US" sz="800" dirty="0"/>
              <a:t>In conclusion, while there are some similarities in patterns between the two matrices (e.g., signs indicating inverse or direct relationships), direct one-to-one comparisons are tricky. The cross-correlation values provide insights into time-lagged associations between the series, while the interaction matrix represents instantaneous interactions. However, the observed patterns in the cross-correlation matrix can still provide valuable insights into the underlying interactions and guide further investigations or refinements of the model.</a:t>
            </a:r>
          </a:p>
        </p:txBody>
      </p:sp>
      <p:sp>
        <p:nvSpPr>
          <p:cNvPr id="4" name="Slide Number Placeholder 3"/>
          <p:cNvSpPr>
            <a:spLocks noGrp="1"/>
          </p:cNvSpPr>
          <p:nvPr>
            <p:ph type="sldNum" sz="quarter" idx="5"/>
          </p:nvPr>
        </p:nvSpPr>
        <p:spPr/>
        <p:txBody>
          <a:bodyPr/>
          <a:lstStyle/>
          <a:p>
            <a:fld id="{225D74A9-7CE9-4F99-8BD2-0D8B6DC14804}" type="slidenum">
              <a:rPr lang="en-US" smtClean="0"/>
              <a:t>53</a:t>
            </a:fld>
            <a:endParaRPr lang="en-US"/>
          </a:p>
        </p:txBody>
      </p:sp>
    </p:spTree>
    <p:extLst>
      <p:ext uri="{BB962C8B-B14F-4D97-AF65-F5344CB8AC3E}">
        <p14:creationId xmlns:p14="http://schemas.microsoft.com/office/powerpoint/2010/main" val="2821616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59</a:t>
            </a:fld>
            <a:endParaRPr lang="en-US"/>
          </a:p>
        </p:txBody>
      </p:sp>
    </p:spTree>
    <p:extLst>
      <p:ext uri="{BB962C8B-B14F-4D97-AF65-F5344CB8AC3E}">
        <p14:creationId xmlns:p14="http://schemas.microsoft.com/office/powerpoint/2010/main" val="100699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60</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61</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6</a:t>
            </a:fld>
            <a:endParaRPr lang="en-US" dirty="0"/>
          </a:p>
        </p:txBody>
      </p:sp>
    </p:spTree>
    <p:extLst>
      <p:ext uri="{BB962C8B-B14F-4D97-AF65-F5344CB8AC3E}">
        <p14:creationId xmlns:p14="http://schemas.microsoft.com/office/powerpoint/2010/main" val="3920346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7</a:t>
            </a:fld>
            <a:endParaRPr lang="en-US" dirty="0"/>
          </a:p>
        </p:txBody>
      </p:sp>
    </p:spTree>
    <p:extLst>
      <p:ext uri="{BB962C8B-B14F-4D97-AF65-F5344CB8AC3E}">
        <p14:creationId xmlns:p14="http://schemas.microsoft.com/office/powerpoint/2010/main" val="202983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8</a:t>
            </a:fld>
            <a:endParaRPr lang="en-US" dirty="0"/>
          </a:p>
        </p:txBody>
      </p:sp>
    </p:spTree>
    <p:extLst>
      <p:ext uri="{BB962C8B-B14F-4D97-AF65-F5344CB8AC3E}">
        <p14:creationId xmlns:p14="http://schemas.microsoft.com/office/powerpoint/2010/main" val="3098817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9</a:t>
            </a:fld>
            <a:endParaRPr lang="en-US" dirty="0"/>
          </a:p>
        </p:txBody>
      </p:sp>
    </p:spTree>
    <p:extLst>
      <p:ext uri="{BB962C8B-B14F-4D97-AF65-F5344CB8AC3E}">
        <p14:creationId xmlns:p14="http://schemas.microsoft.com/office/powerpoint/2010/main" val="141015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Division of Labor</a:t>
            </a:r>
          </a:p>
          <a:p>
            <a:r>
              <a:rPr lang="en-US" dirty="0"/>
              <a:t>- Chemical Synthesis of complex </a:t>
            </a:r>
          </a:p>
          <a:p>
            <a:r>
              <a:rPr lang="en-US" dirty="0"/>
              <a:t>- Less error prone (talk about hazards)</a:t>
            </a:r>
          </a:p>
        </p:txBody>
      </p:sp>
      <p:sp>
        <p:nvSpPr>
          <p:cNvPr id="4" name="Slide Number Placeholder 3"/>
          <p:cNvSpPr>
            <a:spLocks noGrp="1"/>
          </p:cNvSpPr>
          <p:nvPr>
            <p:ph type="sldNum" sz="quarter" idx="5"/>
          </p:nvPr>
        </p:nvSpPr>
        <p:spPr/>
        <p:txBody>
          <a:bodyPr/>
          <a:lstStyle/>
          <a:p>
            <a:fld id="{7975E480-2F77-42FC-B487-91A8266EB8A6}" type="slidenum">
              <a:rPr lang="en-US" smtClean="0"/>
              <a:t>10</a:t>
            </a:fld>
            <a:endParaRPr lang="en-US" dirty="0"/>
          </a:p>
        </p:txBody>
      </p:sp>
    </p:spTree>
    <p:extLst>
      <p:ext uri="{BB962C8B-B14F-4D97-AF65-F5344CB8AC3E}">
        <p14:creationId xmlns:p14="http://schemas.microsoft.com/office/powerpoint/2010/main" val="4045316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11/30/2023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11/30/2023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50.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70.png"/></Relationships>
</file>

<file path=ppt/slides/_rels/slide13.xml.rels><?xml version="1.0" encoding="UTF-8" standalone="yes"?>
<Relationships xmlns="http://schemas.openxmlformats.org/package/2006/relationships"><Relationship Id="rId3" Type="http://schemas.openxmlformats.org/officeDocument/2006/relationships/image" Target="../media/image160.png"/><Relationship Id="rId7" Type="http://schemas.openxmlformats.org/officeDocument/2006/relationships/image" Target="../media/image24.png"/><Relationship Id="rId2" Type="http://schemas.openxmlformats.org/officeDocument/2006/relationships/image" Target="../media/image150.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02/bies.201600188" TargetMode="External"/><Relationship Id="rId2" Type="http://schemas.openxmlformats.org/officeDocument/2006/relationships/image" Target="../media/image33.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5.svg"/></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4.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63.png"/><Relationship Id="rId4" Type="http://schemas.openxmlformats.org/officeDocument/2006/relationships/image" Target="../media/image62.png"/></Relationships>
</file>

<file path=ppt/slides/_rels/slide4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4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6.xml"/><Relationship Id="rId4" Type="http://schemas.openxmlformats.org/officeDocument/2006/relationships/image" Target="../media/image70.png"/></Relationships>
</file>

<file path=ppt/slides/_rels/slide49.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78.png"/></Relationships>
</file>

<file path=ppt/slides/_rels/slide5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s>
</file>

<file path=ppt/slides/_rels/slide5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87.png"/></Relationships>
</file>

<file path=ppt/slides/_rels/slide5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6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wirls of paint&#10;&#10;Description automatically generated with medium confidence">
            <a:extLst>
              <a:ext uri="{FF2B5EF4-FFF2-40B4-BE49-F238E27FC236}">
                <a16:creationId xmlns:a16="http://schemas.microsoft.com/office/drawing/2014/main" id="{4BAEF096-9290-154F-595C-2DF99C35FB38}"/>
              </a:ext>
            </a:extLst>
          </p:cNvPr>
          <p:cNvPicPr>
            <a:picLocks noChangeAspect="1"/>
          </p:cNvPicPr>
          <p:nvPr/>
        </p:nvPicPr>
        <p:blipFill rotWithShape="1">
          <a:blip r:embed="rId2"/>
          <a:srcRect r="16575"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477981" y="1122363"/>
            <a:ext cx="4023360" cy="3204134"/>
          </a:xfrm>
        </p:spPr>
        <p:txBody>
          <a:bodyPr anchor="b">
            <a:normAutofit/>
          </a:bodyPr>
          <a:lstStyle/>
          <a:p>
            <a:pPr algn="l"/>
            <a:r>
              <a:rPr lang="en-US" sz="370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a:xfrm>
            <a:off x="477980" y="4872922"/>
            <a:ext cx="4023359" cy="1208141"/>
          </a:xfrm>
        </p:spPr>
        <p:txBody>
          <a:bodyPr>
            <a:normAutofit/>
          </a:bodyPr>
          <a:lstStyle/>
          <a:p>
            <a:pPr algn="l"/>
            <a:r>
              <a:rPr lang="en-US" sz="2000"/>
              <a:t>Understanding and Designing Systems with Data</a:t>
            </a:r>
          </a:p>
        </p:txBody>
      </p:sp>
      <p:sp>
        <p:nvSpPr>
          <p:cNvPr id="25"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sz="3200" dirty="0"/>
              <a:t>Why not monocultures? Why stable communities?</a:t>
            </a:r>
          </a:p>
        </p:txBody>
      </p:sp>
      <p:sp>
        <p:nvSpPr>
          <p:cNvPr id="5" name="TextBox 4">
            <a:extLst>
              <a:ext uri="{FF2B5EF4-FFF2-40B4-BE49-F238E27FC236}">
                <a16:creationId xmlns:a16="http://schemas.microsoft.com/office/drawing/2014/main" id="{42107F7D-4752-43B2-9070-B00F2B52F19A}"/>
              </a:ext>
            </a:extLst>
          </p:cNvPr>
          <p:cNvSpPr txBox="1"/>
          <p:nvPr/>
        </p:nvSpPr>
        <p:spPr>
          <a:xfrm>
            <a:off x="5250106" y="586822"/>
            <a:ext cx="6106742"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1026" name="Picture 2">
            <a:extLst>
              <a:ext uri="{FF2B5EF4-FFF2-40B4-BE49-F238E27FC236}">
                <a16:creationId xmlns:a16="http://schemas.microsoft.com/office/drawing/2014/main" id="{D5CC291E-B836-91B4-7343-6156F6FF240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051" b="56877"/>
          <a:stretch/>
        </p:blipFill>
        <p:spPr bwMode="auto">
          <a:xfrm>
            <a:off x="470137" y="3066912"/>
            <a:ext cx="5481509" cy="28088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D761341-D1D3-2268-CD21-2A2255B5324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7921" b="13134"/>
          <a:stretch/>
        </p:blipFill>
        <p:spPr bwMode="auto">
          <a:xfrm>
            <a:off x="6236987" y="3066912"/>
            <a:ext cx="5484876" cy="28014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3776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46746" y="586822"/>
            <a:ext cx="3560252" cy="1645920"/>
          </a:xfrm>
        </p:spPr>
        <p:txBody>
          <a:bodyPr vert="horz" lIns="91440" tIns="45720" rIns="91440" bIns="45720" rtlCol="0" anchor="ctr">
            <a:normAutofit/>
          </a:bodyPr>
          <a:lstStyle/>
          <a:p>
            <a:r>
              <a:rPr lang="en-US" sz="2200" b="0" i="0" kern="1200" dirty="0">
                <a:solidFill>
                  <a:schemeClr val="tx1"/>
                </a:solidFill>
                <a:effectLst/>
                <a:latin typeface="+mj-lt"/>
                <a:ea typeface="+mj-ea"/>
                <a:cs typeface="+mj-cs"/>
              </a:rPr>
              <a:t>Ecological interactions used to dynamically manipulate resource allocation within co-cultures</a:t>
            </a:r>
            <a:endParaRPr lang="en-US" sz="22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9746C57A-637F-B2AC-52B7-8F2C04DEE3AD}"/>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2050" name="Picture 2">
            <a:extLst>
              <a:ext uri="{FF2B5EF4-FFF2-40B4-BE49-F238E27FC236}">
                <a16:creationId xmlns:a16="http://schemas.microsoft.com/office/drawing/2014/main" id="{4E6A8718-B55C-4257-39F6-D1FE7132D623}"/>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b="38636"/>
          <a:stretch/>
        </p:blipFill>
        <p:spPr bwMode="auto">
          <a:xfrm>
            <a:off x="1870939" y="2485420"/>
            <a:ext cx="8450122" cy="3668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0627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p:sp>
        <p:nvSpPr>
          <p:cNvPr id="3" name="TextBox 2">
            <a:extLst>
              <a:ext uri="{FF2B5EF4-FFF2-40B4-BE49-F238E27FC236}">
                <a16:creationId xmlns:a16="http://schemas.microsoft.com/office/drawing/2014/main" id="{96551495-F880-855D-FE3F-89096EC084C6}"/>
              </a:ext>
            </a:extLst>
          </p:cNvPr>
          <p:cNvSpPr txBox="1"/>
          <p:nvPr/>
        </p:nvSpPr>
        <p:spPr>
          <a:xfrm>
            <a:off x="6324814" y="4639622"/>
            <a:ext cx="3329981" cy="369332"/>
          </a:xfrm>
          <a:prstGeom prst="rect">
            <a:avLst/>
          </a:prstGeom>
          <a:noFill/>
        </p:spPr>
        <p:txBody>
          <a:bodyPr wrap="square" rtlCol="0">
            <a:spAutoFit/>
          </a:bodyPr>
          <a:lstStyle/>
          <a:p>
            <a:r>
              <a:rPr lang="en-US" dirty="0"/>
              <a:t>Generalized Lotka-Volterra model</a:t>
            </a:r>
          </a:p>
        </p:txBody>
      </p:sp>
    </p:spTree>
    <p:extLst>
      <p:ext uri="{BB962C8B-B14F-4D97-AF65-F5344CB8AC3E}">
        <p14:creationId xmlns:p14="http://schemas.microsoft.com/office/powerpoint/2010/main" val="2673995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D9490876-40FD-25F6-63C1-3DF48230ACB0}"/>
                  </a:ext>
                </a:extLst>
              </p:cNvPr>
              <p:cNvSpPr txBox="1"/>
              <p:nvPr/>
            </p:nvSpPr>
            <p:spPr>
              <a:xfrm>
                <a:off x="7125979" y="5372086"/>
                <a:ext cx="1727652" cy="73321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i="1" smtClean="0">
                              <a:latin typeface="Cambria Math" panose="02040503050406030204" pitchFamily="18" charset="0"/>
                            </a:rPr>
                          </m:ctrlPr>
                        </m:dPr>
                        <m:e>
                          <m:m>
                            <m:mPr>
                              <m:mcs>
                                <m:mc>
                                  <m:mcPr>
                                    <m:count m:val="3"/>
                                    <m:mcJc m:val="center"/>
                                  </m:mcPr>
                                </m:mc>
                              </m:mcs>
                              <m:ctrlPr>
                                <a:rPr lang="en-US" i="1" smtClean="0">
                                  <a:latin typeface="Cambria Math" panose="02040503050406030204" pitchFamily="18" charset="0"/>
                                </a:rPr>
                              </m:ctrlPr>
                            </m:mP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rPr>
                                      <m:t>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33</m:t>
                                    </m:r>
                                  </m:sub>
                                </m:sSub>
                              </m:e>
                            </m:mr>
                          </m:m>
                        </m:e>
                      </m:d>
                    </m:oMath>
                  </m:oMathPara>
                </a14:m>
                <a:endParaRPr lang="en-US" dirty="0"/>
              </a:p>
            </p:txBody>
          </p:sp>
        </mc:Choice>
        <mc:Fallback xmlns="">
          <p:sp>
            <p:nvSpPr>
              <p:cNvPr id="17" name="TextBox 16">
                <a:extLst>
                  <a:ext uri="{FF2B5EF4-FFF2-40B4-BE49-F238E27FC236}">
                    <a16:creationId xmlns:a16="http://schemas.microsoft.com/office/drawing/2014/main" id="{D9490876-40FD-25F6-63C1-3DF48230ACB0}"/>
                  </a:ext>
                </a:extLst>
              </p:cNvPr>
              <p:cNvSpPr txBox="1">
                <a:spLocks noRot="1" noChangeAspect="1" noMove="1" noResize="1" noEditPoints="1" noAdjustHandles="1" noChangeArrowheads="1" noChangeShapeType="1" noTextEdit="1"/>
              </p:cNvSpPr>
              <p:nvPr/>
            </p:nvSpPr>
            <p:spPr>
              <a:xfrm>
                <a:off x="7125979" y="5372086"/>
                <a:ext cx="1727652" cy="733214"/>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901B4C1-8450-3DA9-8C56-86E40E674835}"/>
                  </a:ext>
                </a:extLst>
              </p:cNvPr>
              <p:cNvSpPr txBox="1"/>
              <p:nvPr/>
            </p:nvSpPr>
            <p:spPr>
              <a:xfrm>
                <a:off x="2170730" y="5635226"/>
                <a:ext cx="3696070" cy="369332"/>
              </a:xfrm>
              <a:prstGeom prst="rect">
                <a:avLst/>
              </a:prstGeom>
              <a:noFill/>
            </p:spPr>
            <p:txBody>
              <a:bodyPr wrap="square">
                <a:spAutoFit/>
              </a:bodyPr>
              <a:lstStyle/>
              <a:p>
                <a:r>
                  <a:rPr lang="en-US" dirty="0"/>
                  <a:t>We are interested in </a:t>
                </a:r>
                <a14:m>
                  <m:oMath xmlns:m="http://schemas.openxmlformats.org/officeDocument/2006/math">
                    <m:r>
                      <a:rPr lang="en-US" b="0" i="1" smtClean="0">
                        <a:latin typeface="Cambria Math" panose="02040503050406030204" pitchFamily="18" charset="0"/>
                      </a:rPr>
                      <m:t>𝑝</m:t>
                    </m:r>
                    <m:d>
                      <m:dPr>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e>
                    </m:d>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rPr>
                      <m:t>)</m:t>
                    </m:r>
                  </m:oMath>
                </a14:m>
                <a:endParaRPr lang="en-US" dirty="0"/>
              </a:p>
            </p:txBody>
          </p:sp>
        </mc:Choice>
        <mc:Fallback xmlns="">
          <p:sp>
            <p:nvSpPr>
              <p:cNvPr id="3" name="TextBox 2">
                <a:extLst>
                  <a:ext uri="{FF2B5EF4-FFF2-40B4-BE49-F238E27FC236}">
                    <a16:creationId xmlns:a16="http://schemas.microsoft.com/office/drawing/2014/main" id="{4901B4C1-8450-3DA9-8C56-86E40E674835}"/>
                  </a:ext>
                </a:extLst>
              </p:cNvPr>
              <p:cNvSpPr txBox="1">
                <a:spLocks noRot="1" noChangeAspect="1" noMove="1" noResize="1" noEditPoints="1" noAdjustHandles="1" noChangeArrowheads="1" noChangeShapeType="1" noTextEdit="1"/>
              </p:cNvSpPr>
              <p:nvPr/>
            </p:nvSpPr>
            <p:spPr>
              <a:xfrm>
                <a:off x="2170730" y="5635226"/>
                <a:ext cx="3696070" cy="369332"/>
              </a:xfrm>
              <a:prstGeom prst="rect">
                <a:avLst/>
              </a:prstGeom>
              <a:blipFill>
                <a:blip r:embed="rId7"/>
                <a:stretch>
                  <a:fillRect l="-1320" t="-8197" b="-24590"/>
                </a:stretch>
              </a:blipFill>
            </p:spPr>
            <p:txBody>
              <a:bodyPr/>
              <a:lstStyle/>
              <a:p>
                <a:r>
                  <a:rPr lang="en-US">
                    <a:noFill/>
                  </a:rPr>
                  <a:t> </a:t>
                </a:r>
              </a:p>
            </p:txBody>
          </p:sp>
        </mc:Fallback>
      </mc:AlternateContent>
    </p:spTree>
    <p:extLst>
      <p:ext uri="{BB962C8B-B14F-4D97-AF65-F5344CB8AC3E}">
        <p14:creationId xmlns:p14="http://schemas.microsoft.com/office/powerpoint/2010/main" val="3301728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5.55112E-17 -4.07407E-6 L 0.00026 -0.1456 " pathEditMode="relative" rAng="0" ptsTypes="AA">
                                      <p:cBhvr>
                                        <p:cTn id="6" dur="500" fill="hold"/>
                                        <p:tgtEl>
                                          <p:spTgt spid="4"/>
                                        </p:tgtEl>
                                        <p:attrNameLst>
                                          <p:attrName>ppt_x</p:attrName>
                                          <p:attrName>ppt_y</p:attrName>
                                        </p:attrNameLst>
                                      </p:cBhvr>
                                      <p:rCtr x="13" y="-7292"/>
                                    </p:animMotion>
                                  </p:childTnLst>
                                </p:cTn>
                              </p:par>
                              <p:par>
                                <p:cTn id="7" presetID="42" presetClass="path" presetSubtype="0" accel="50000" decel="50000" fill="hold" nodeType="withEffect">
                                  <p:stCondLst>
                                    <p:cond delay="0"/>
                                  </p:stCondLst>
                                  <p:childTnLst>
                                    <p:animMotion origin="layout" path="M 1.45833E-6 -4.07407E-6 L 0.00078 -0.17245 " pathEditMode="relative" rAng="0" ptsTypes="AA">
                                      <p:cBhvr>
                                        <p:cTn id="8" dur="500" fill="hold"/>
                                        <p:tgtEl>
                                          <p:spTgt spid="14"/>
                                        </p:tgtEl>
                                        <p:attrNameLst>
                                          <p:attrName>ppt_x</p:attrName>
                                          <p:attrName>ppt_y</p:attrName>
                                        </p:attrNameLst>
                                      </p:cBhvr>
                                      <p:rCtr x="39" y="-8634"/>
                                    </p:animMotion>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f a function&#10;&#10;Description automatically generated with medium confidence">
            <a:extLst>
              <a:ext uri="{FF2B5EF4-FFF2-40B4-BE49-F238E27FC236}">
                <a16:creationId xmlns:a16="http://schemas.microsoft.com/office/drawing/2014/main" id="{CB77BBB6-4353-2E95-A305-6A582ED528E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6080" r="5687"/>
          <a:stretch/>
        </p:blipFill>
        <p:spPr>
          <a:xfrm>
            <a:off x="331699" y="1526842"/>
            <a:ext cx="11528602" cy="4355320"/>
          </a:xfrm>
        </p:spPr>
      </p:pic>
      <p:sp>
        <p:nvSpPr>
          <p:cNvPr id="2" name="Title 1">
            <a:extLst>
              <a:ext uri="{FF2B5EF4-FFF2-40B4-BE49-F238E27FC236}">
                <a16:creationId xmlns:a16="http://schemas.microsoft.com/office/drawing/2014/main" id="{A2735F89-F798-9B59-E17C-D42323A42841}"/>
              </a:ext>
            </a:extLst>
          </p:cNvPr>
          <p:cNvSpPr>
            <a:spLocks noGrp="1"/>
          </p:cNvSpPr>
          <p:nvPr>
            <p:ph type="title"/>
          </p:nvPr>
        </p:nvSpPr>
        <p:spPr/>
        <p:txBody>
          <a:bodyPr>
            <a:normAutofit/>
          </a:bodyPr>
          <a:lstStyle/>
          <a:p>
            <a:r>
              <a:rPr lang="en-US" sz="4000"/>
              <a:t>The simulation of Generalized Lotka-Volterra model </a:t>
            </a:r>
            <a:endParaRPr lang="en-US" sz="4000" dirty="0"/>
          </a:p>
        </p:txBody>
      </p:sp>
    </p:spTree>
    <p:extLst>
      <p:ext uri="{BB962C8B-B14F-4D97-AF65-F5344CB8AC3E}">
        <p14:creationId xmlns:p14="http://schemas.microsoft.com/office/powerpoint/2010/main" val="2301260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13570-0F8C-04F9-84BF-6097311C089D}"/>
              </a:ext>
            </a:extLst>
          </p:cNvPr>
          <p:cNvSpPr>
            <a:spLocks noGrp="1"/>
          </p:cNvSpPr>
          <p:nvPr>
            <p:ph type="title"/>
          </p:nvPr>
        </p:nvSpPr>
        <p:spPr/>
        <p:txBody>
          <a:bodyPr/>
          <a:lstStyle/>
          <a:p>
            <a:r>
              <a:rPr lang="en-US" sz="4400" dirty="0"/>
              <a:t>Extended Generalized Lotka-Volterra model (gMLV)</a:t>
            </a:r>
            <a:endParaRPr lang="en-US" dirty="0"/>
          </a:p>
        </p:txBody>
      </p:sp>
      <p:sp>
        <p:nvSpPr>
          <p:cNvPr id="3" name="Content Placeholder 2">
            <a:extLst>
              <a:ext uri="{FF2B5EF4-FFF2-40B4-BE49-F238E27FC236}">
                <a16:creationId xmlns:a16="http://schemas.microsoft.com/office/drawing/2014/main" id="{8C7D3BE9-187A-3771-2C9A-76C8F67D3F32}"/>
              </a:ext>
            </a:extLst>
          </p:cNvPr>
          <p:cNvSpPr>
            <a:spLocks noGrp="1"/>
          </p:cNvSpPr>
          <p:nvPr>
            <p:ph idx="1"/>
          </p:nvPr>
        </p:nvSpPr>
        <p:spPr/>
        <p:txBody>
          <a:bodyPr/>
          <a:lstStyle/>
          <a:p>
            <a:r>
              <a:rPr lang="en-US" dirty="0"/>
              <a:t>Includes external perturbations</a:t>
            </a:r>
          </a:p>
        </p:txBody>
      </p:sp>
      <p:grpSp>
        <p:nvGrpSpPr>
          <p:cNvPr id="4" name="Group 3">
            <a:extLst>
              <a:ext uri="{FF2B5EF4-FFF2-40B4-BE49-F238E27FC236}">
                <a16:creationId xmlns:a16="http://schemas.microsoft.com/office/drawing/2014/main" id="{63D7B6DB-EB2D-9B68-1975-E103BCBD1854}"/>
              </a:ext>
            </a:extLst>
          </p:cNvPr>
          <p:cNvGrpSpPr/>
          <p:nvPr/>
        </p:nvGrpSpPr>
        <p:grpSpPr>
          <a:xfrm>
            <a:off x="2476754" y="3036072"/>
            <a:ext cx="2972696" cy="1971360"/>
            <a:chOff x="2896954" y="2238252"/>
            <a:chExt cx="2972696" cy="1971360"/>
          </a:xfrm>
        </p:grpSpPr>
        <p:sp>
          <p:nvSpPr>
            <p:cNvPr id="5" name="Oval 4">
              <a:extLst>
                <a:ext uri="{FF2B5EF4-FFF2-40B4-BE49-F238E27FC236}">
                  <a16:creationId xmlns:a16="http://schemas.microsoft.com/office/drawing/2014/main" id="{85FBF422-95EE-2549-EB08-9B050BD8E5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9D613D39-9CFF-8715-C758-D1FAC66E227E}"/>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A4E32589-9DF4-8FBA-D365-83561A473582}"/>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5E2EC02-DEA2-9CBC-EA54-BF9F514F87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85E2EC02-DEA2-9CBC-EA54-BF9F514F87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584AB76-9FA4-3D7B-72E3-A56A68BF0258}"/>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F584AB76-9FA4-3D7B-72E3-A56A68BF0258}"/>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6867658-7DBC-FF85-CA3D-390B15583F00}"/>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8E9C590-74A2-8659-08C4-D03F82CC6AD1}"/>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38E9C590-74A2-8659-08C4-D03F82CC6AD1}"/>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D50BF83-58AF-3AF2-9B73-D39969B8509D}"/>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0AC3D9EC-CC4E-CEA8-23F9-07DBB1472378}"/>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8" name="Picture 17" descr="A black background with a black square&#10;&#10;Description automatically generated with medium confidence">
            <a:extLst>
              <a:ext uri="{FF2B5EF4-FFF2-40B4-BE49-F238E27FC236}">
                <a16:creationId xmlns:a16="http://schemas.microsoft.com/office/drawing/2014/main" id="{471A2697-3FFC-3C1E-1D84-636C1703E8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96194" y="3645868"/>
            <a:ext cx="3590476" cy="580952"/>
          </a:xfrm>
          <a:prstGeom prst="rect">
            <a:avLst/>
          </a:prstGeom>
        </p:spPr>
      </p:pic>
      <p:pic>
        <p:nvPicPr>
          <p:cNvPr id="20" name="Picture 19" descr="A black background with a black square&#10;&#10;Description automatically generated with medium confidence">
            <a:extLst>
              <a:ext uri="{FF2B5EF4-FFF2-40B4-BE49-F238E27FC236}">
                <a16:creationId xmlns:a16="http://schemas.microsoft.com/office/drawing/2014/main" id="{F57248CD-6B01-D109-7A4B-1FD8D4F73BB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95611" y="3645868"/>
            <a:ext cx="2047619" cy="580952"/>
          </a:xfrm>
          <a:prstGeom prst="rect">
            <a:avLst/>
          </a:prstGeom>
        </p:spPr>
      </p:pic>
      <p:sp>
        <p:nvSpPr>
          <p:cNvPr id="21" name="Oval 20">
            <a:extLst>
              <a:ext uri="{FF2B5EF4-FFF2-40B4-BE49-F238E27FC236}">
                <a16:creationId xmlns:a16="http://schemas.microsoft.com/office/drawing/2014/main" id="{60AA9577-A59E-D512-E736-CAC7651B16FF}"/>
              </a:ext>
            </a:extLst>
          </p:cNvPr>
          <p:cNvSpPr/>
          <p:nvPr/>
        </p:nvSpPr>
        <p:spPr>
          <a:xfrm>
            <a:off x="1747178" y="4569180"/>
            <a:ext cx="217034" cy="2202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Arrow Connector 22">
            <a:extLst>
              <a:ext uri="{FF2B5EF4-FFF2-40B4-BE49-F238E27FC236}">
                <a16:creationId xmlns:a16="http://schemas.microsoft.com/office/drawing/2014/main" id="{53E76DD5-D85B-D811-4290-D9A7843D45DA}"/>
              </a:ext>
            </a:extLst>
          </p:cNvPr>
          <p:cNvCxnSpPr/>
          <p:nvPr/>
        </p:nvCxnSpPr>
        <p:spPr>
          <a:xfrm>
            <a:off x="2137045" y="4679324"/>
            <a:ext cx="1368860" cy="0"/>
          </a:xfrm>
          <a:prstGeom prst="straightConnector1">
            <a:avLst/>
          </a:prstGeom>
          <a:ln w="28575">
            <a:solidFill>
              <a:srgbClr val="92D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5CC1010-4CD9-A717-195B-F211B7581D47}"/>
              </a:ext>
            </a:extLst>
          </p:cNvPr>
          <p:cNvCxnSpPr/>
          <p:nvPr/>
        </p:nvCxnSpPr>
        <p:spPr>
          <a:xfrm flipV="1">
            <a:off x="1964212" y="3690495"/>
            <a:ext cx="574593" cy="780333"/>
          </a:xfrm>
          <a:prstGeom prst="straightConnector1">
            <a:avLst/>
          </a:prstGeom>
          <a:ln w="28575">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156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2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0D092-3B37-4734-5875-0B6F7A5891BA}"/>
              </a:ext>
            </a:extLst>
          </p:cNvPr>
          <p:cNvSpPr>
            <a:spLocks noGrp="1"/>
          </p:cNvSpPr>
          <p:nvPr>
            <p:ph type="title"/>
          </p:nvPr>
        </p:nvSpPr>
        <p:spPr>
          <a:xfrm>
            <a:off x="630936" y="639520"/>
            <a:ext cx="3429000" cy="1719072"/>
          </a:xfrm>
        </p:spPr>
        <p:txBody>
          <a:bodyPr anchor="b">
            <a:normAutofit fontScale="90000"/>
          </a:bodyPr>
          <a:lstStyle/>
          <a:p>
            <a:r>
              <a:rPr lang="en-US" sz="3800" dirty="0"/>
              <a:t>Extended Generalized Lotka-Volterra model (gMLV)</a:t>
            </a:r>
          </a:p>
        </p:txBody>
      </p:sp>
      <p:sp>
        <p:nvSpPr>
          <p:cNvPr id="3" name="Content Placeholder 2">
            <a:extLst>
              <a:ext uri="{FF2B5EF4-FFF2-40B4-BE49-F238E27FC236}">
                <a16:creationId xmlns:a16="http://schemas.microsoft.com/office/drawing/2014/main" id="{F09B9080-73C3-3D41-89E3-36E0B14EF80D}"/>
              </a:ext>
            </a:extLst>
          </p:cNvPr>
          <p:cNvSpPr>
            <a:spLocks noGrp="1"/>
          </p:cNvSpPr>
          <p:nvPr>
            <p:ph idx="1"/>
          </p:nvPr>
        </p:nvSpPr>
        <p:spPr>
          <a:xfrm>
            <a:off x="630936" y="2807208"/>
            <a:ext cx="3429000" cy="3410712"/>
          </a:xfrm>
        </p:spPr>
        <p:txBody>
          <a:bodyPr anchor="t">
            <a:normAutofit/>
          </a:bodyPr>
          <a:lstStyle/>
          <a:p>
            <a:r>
              <a:rPr lang="en-US" sz="2200" dirty="0"/>
              <a:t>Software package: gMLV</a:t>
            </a:r>
          </a:p>
          <a:p>
            <a:endParaRPr lang="en-US" sz="2200" dirty="0"/>
          </a:p>
          <a:p>
            <a:r>
              <a:rPr lang="en-US" sz="2200" dirty="0"/>
              <a:t>Simulation and inference methods</a:t>
            </a:r>
            <a:br>
              <a:rPr lang="en-US" sz="2200" dirty="0"/>
            </a:br>
            <a:r>
              <a:rPr lang="en-US" sz="2200" dirty="0"/>
              <a:t>for microbial communities</a:t>
            </a:r>
          </a:p>
          <a:p>
            <a:endParaRPr lang="en-US" sz="2200" dirty="0"/>
          </a:p>
        </p:txBody>
      </p:sp>
      <p:pic>
        <p:nvPicPr>
          <p:cNvPr id="4" name="Picture 3">
            <a:extLst>
              <a:ext uri="{FF2B5EF4-FFF2-40B4-BE49-F238E27FC236}">
                <a16:creationId xmlns:a16="http://schemas.microsoft.com/office/drawing/2014/main" id="{424850CD-D151-3D89-EE0E-E36A761D53A9}"/>
              </a:ext>
            </a:extLst>
          </p:cNvPr>
          <p:cNvPicPr>
            <a:picLocks noChangeAspect="1"/>
          </p:cNvPicPr>
          <p:nvPr/>
        </p:nvPicPr>
        <p:blipFill>
          <a:blip r:embed="rId2"/>
          <a:stretch>
            <a:fillRect/>
          </a:stretch>
        </p:blipFill>
        <p:spPr>
          <a:xfrm>
            <a:off x="4654296" y="926401"/>
            <a:ext cx="6903720" cy="5005197"/>
          </a:xfrm>
          <a:prstGeom prst="rect">
            <a:avLst/>
          </a:prstGeom>
        </p:spPr>
      </p:pic>
    </p:spTree>
    <p:extLst>
      <p:ext uri="{BB962C8B-B14F-4D97-AF65-F5344CB8AC3E}">
        <p14:creationId xmlns:p14="http://schemas.microsoft.com/office/powerpoint/2010/main" val="2364637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F7855-533E-174E-B850-5CD41E440BAB}"/>
              </a:ext>
            </a:extLst>
          </p:cNvPr>
          <p:cNvSpPr>
            <a:spLocks noGrp="1"/>
          </p:cNvSpPr>
          <p:nvPr>
            <p:ph type="title"/>
          </p:nvPr>
        </p:nvSpPr>
        <p:spPr>
          <a:xfrm>
            <a:off x="838200" y="184805"/>
            <a:ext cx="10515600" cy="1505883"/>
          </a:xfrm>
        </p:spPr>
        <p:txBody>
          <a:bodyPr vert="horz" lIns="91440" tIns="45720" rIns="91440" bIns="45720" rtlCol="0" anchor="ctr">
            <a:normAutofit fontScale="90000"/>
          </a:bodyPr>
          <a:lstStyle/>
          <a:p>
            <a:r>
              <a:rPr lang="en-US" sz="5200" kern="1200" dirty="0">
                <a:solidFill>
                  <a:schemeClr val="tx1"/>
                </a:solidFill>
                <a:latin typeface="+mj-lt"/>
                <a:ea typeface="+mj-ea"/>
                <a:cs typeface="+mj-cs"/>
              </a:rPr>
              <a:t>Simulation results of the Extended Generalized Lotka-Volterra model </a:t>
            </a:r>
          </a:p>
        </p:txBody>
      </p:sp>
      <p:pic>
        <p:nvPicPr>
          <p:cNvPr id="7" name="Picture 6">
            <a:extLst>
              <a:ext uri="{FF2B5EF4-FFF2-40B4-BE49-F238E27FC236}">
                <a16:creationId xmlns:a16="http://schemas.microsoft.com/office/drawing/2014/main" id="{EE934276-F6D6-4670-7A26-492FA60A73CE}"/>
              </a:ext>
            </a:extLst>
          </p:cNvPr>
          <p:cNvPicPr>
            <a:picLocks noChangeAspect="1"/>
          </p:cNvPicPr>
          <p:nvPr/>
        </p:nvPicPr>
        <p:blipFill>
          <a:blip r:embed="rId2"/>
          <a:stretch>
            <a:fillRect/>
          </a:stretch>
        </p:blipFill>
        <p:spPr>
          <a:xfrm>
            <a:off x="838200" y="1994350"/>
            <a:ext cx="10512547" cy="4152455"/>
          </a:xfrm>
          <a:prstGeom prst="rect">
            <a:avLst/>
          </a:prstGeom>
        </p:spPr>
      </p:pic>
    </p:spTree>
    <p:extLst>
      <p:ext uri="{BB962C8B-B14F-4D97-AF65-F5344CB8AC3E}">
        <p14:creationId xmlns:p14="http://schemas.microsoft.com/office/powerpoint/2010/main" val="323091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etails are in the caption following the image">
            <a:extLst>
              <a:ext uri="{FF2B5EF4-FFF2-40B4-BE49-F238E27FC236}">
                <a16:creationId xmlns:a16="http://schemas.microsoft.com/office/drawing/2014/main" id="{3E9B1B12-44ED-BBD5-34DD-41B677E35A5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60913" y="477211"/>
            <a:ext cx="3662977" cy="5571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44457C-47E8-3567-99D9-9F0C87DAFBDC}"/>
              </a:ext>
            </a:extLst>
          </p:cNvPr>
          <p:cNvSpPr txBox="1"/>
          <p:nvPr/>
        </p:nvSpPr>
        <p:spPr>
          <a:xfrm>
            <a:off x="2180868" y="6350998"/>
            <a:ext cx="7520573" cy="400110"/>
          </a:xfrm>
          <a:prstGeom prst="rect">
            <a:avLst/>
          </a:prstGeom>
          <a:noFill/>
        </p:spPr>
        <p:txBody>
          <a:bodyPr wrap="square" rtlCol="0">
            <a:spAutoFit/>
          </a:bodyPr>
          <a:lstStyle/>
          <a:p>
            <a:r>
              <a:rPr lang="en-US" sz="1000" dirty="0">
                <a:effectLst/>
              </a:rPr>
              <a:t>H.-T. Cao, T. E. Gibson, A. Bashan, and Y.-Y. Liu, “Inferring human microbial dynamics from temporal metagenomics data: Pitfalls and lessons,” </a:t>
            </a:r>
            <a:r>
              <a:rPr lang="en-US" sz="1000" i="1" dirty="0">
                <a:effectLst/>
              </a:rPr>
              <a:t>BioEssays</a:t>
            </a:r>
            <a:r>
              <a:rPr lang="en-US" sz="1000" dirty="0">
                <a:effectLst/>
              </a:rPr>
              <a:t>, vol. 39, no. 2, p. 1600188, 2017, doi: </a:t>
            </a:r>
            <a:r>
              <a:rPr lang="en-US" sz="1000" dirty="0">
                <a:effectLst/>
                <a:hlinkClick r:id="rId3"/>
              </a:rPr>
              <a:t>10.1002/bies.201600188</a:t>
            </a:r>
            <a:r>
              <a:rPr lang="en-US" sz="1000" dirty="0">
                <a:effectLst/>
              </a:rPr>
              <a:t>.</a:t>
            </a:r>
          </a:p>
        </p:txBody>
      </p:sp>
      <p:cxnSp>
        <p:nvCxnSpPr>
          <p:cNvPr id="7" name="Straight Arrow Connector 6">
            <a:extLst>
              <a:ext uri="{FF2B5EF4-FFF2-40B4-BE49-F238E27FC236}">
                <a16:creationId xmlns:a16="http://schemas.microsoft.com/office/drawing/2014/main" id="{508B1161-3FF4-529C-C41A-82D592D45578}"/>
              </a:ext>
            </a:extLst>
          </p:cNvPr>
          <p:cNvCxnSpPr/>
          <p:nvPr/>
        </p:nvCxnSpPr>
        <p:spPr>
          <a:xfrm>
            <a:off x="5222349" y="3036590"/>
            <a:ext cx="772594" cy="0"/>
          </a:xfrm>
          <a:prstGeom prst="straightConnector1">
            <a:avLst/>
          </a:prstGeom>
          <a:ln w="19050" cap="flat" cmpd="sng" algn="ctr">
            <a:solidFill>
              <a:srgbClr val="D31F1B"/>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B0695D08-7E03-0FDB-B0F7-26E5D5EF916D}"/>
              </a:ext>
            </a:extLst>
          </p:cNvPr>
          <p:cNvSpPr txBox="1"/>
          <p:nvPr/>
        </p:nvSpPr>
        <p:spPr>
          <a:xfrm>
            <a:off x="6425249" y="2529791"/>
            <a:ext cx="3403328" cy="1292662"/>
          </a:xfrm>
          <a:prstGeom prst="rect">
            <a:avLst/>
          </a:prstGeom>
          <a:noFill/>
        </p:spPr>
        <p:txBody>
          <a:bodyPr wrap="square" rtlCol="0">
            <a:spAutoFit/>
          </a:bodyPr>
          <a:lstStyle/>
          <a:p>
            <a:pPr algn="ctr"/>
            <a:r>
              <a:rPr lang="en-US" sz="2400" dirty="0"/>
              <a:t>Design</a:t>
            </a:r>
          </a:p>
          <a:p>
            <a:pPr algn="ctr"/>
            <a:endParaRPr lang="en-US" dirty="0"/>
          </a:p>
          <a:p>
            <a:pPr algn="ctr"/>
            <a:r>
              <a:rPr lang="en-US" dirty="0"/>
              <a:t>Design stable synthetic bacterial communities</a:t>
            </a:r>
          </a:p>
        </p:txBody>
      </p:sp>
    </p:spTree>
    <p:extLst>
      <p:ext uri="{BB962C8B-B14F-4D97-AF65-F5344CB8AC3E}">
        <p14:creationId xmlns:p14="http://schemas.microsoft.com/office/powerpoint/2010/main" val="2333363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graphicFrame>
        <p:nvGraphicFramePr>
          <p:cNvPr id="7" name="Content Placeholder 2">
            <a:extLst>
              <a:ext uri="{FF2B5EF4-FFF2-40B4-BE49-F238E27FC236}">
                <a16:creationId xmlns:a16="http://schemas.microsoft.com/office/drawing/2014/main" id="{78388A4B-8580-D840-B918-D04D64D884D9}"/>
              </a:ext>
            </a:extLst>
          </p:cNvPr>
          <p:cNvGraphicFramePr>
            <a:graphicFrameLocks noGrp="1"/>
          </p:cNvGraphicFramePr>
          <p:nvPr>
            <p:ph idx="1"/>
            <p:extLst>
              <p:ext uri="{D42A27DB-BD31-4B8C-83A1-F6EECF244321}">
                <p14:modId xmlns:p14="http://schemas.microsoft.com/office/powerpoint/2010/main" val="2882630980"/>
              </p:ext>
            </p:extLst>
          </p:nvPr>
        </p:nvGraphicFramePr>
        <p:xfrm>
          <a:off x="695794" y="227744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2509603" y="2640916"/>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8C53748-340E-4E74-A545-FBCB8FC912A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921AB175-7BEA-4B8B-86C3-3DE2F6957325}"/>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graphicEl>
                                              <a:dgm id="{D92FF7FD-C489-4935-86AD-18D35E8C5218}"/>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graphicEl>
                                              <a:dgm id="{E8949CB2-177E-4524-84BE-360FB00461A5}"/>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38CD8CE4-FEC4-4819-AD44-6C5DFEA5C2AD}"/>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graphicEl>
                                              <a:dgm id="{E83E6F01-E10F-48D0-9FD1-3E5683A0696A}"/>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graphicEl>
                                              <a:dgm id="{CC48452A-C942-4DD2-8506-07DC02A48DCD}"/>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graphicEl>
                                              <a:dgm id="{BA558C25-8733-4CD6-A4F6-141579696EA0}"/>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graphicEl>
                                              <a:dgm id="{1BD32AB7-4D89-4B20-94DA-CD3DEE60FF47}"/>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graphicEl>
                                              <a:dgm id="{9457A436-DB32-4EED-8D26-A5B99D257AE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a:xfrm>
            <a:off x="838200" y="611309"/>
            <a:ext cx="10515600" cy="1325563"/>
          </a:xfrm>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a:xfrm>
            <a:off x="668215" y="3135923"/>
            <a:ext cx="10685585" cy="3041040"/>
          </a:xfrm>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235565"/>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First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1384995"/>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AI-4-EB Consortium: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models,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74162"/>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617"/>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1643097377"/>
              </p:ext>
            </p:extLst>
          </p:nvPr>
        </p:nvGraphicFramePr>
        <p:xfrm>
          <a:off x="663472"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663472"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5" name="Picture 4" descr="A graph with a red line&#10;&#10;Description automatically generated">
            <a:extLst>
              <a:ext uri="{FF2B5EF4-FFF2-40B4-BE49-F238E27FC236}">
                <a16:creationId xmlns:a16="http://schemas.microsoft.com/office/drawing/2014/main" id="{5C812D80-BF35-D773-DA77-CCCBB1269A9D}"/>
              </a:ext>
            </a:extLst>
          </p:cNvPr>
          <p:cNvPicPr>
            <a:picLocks noChangeAspect="1"/>
          </p:cNvPicPr>
          <p:nvPr/>
        </p:nvPicPr>
        <p:blipFill rotWithShape="1">
          <a:blip r:embed="rId2">
            <a:extLst>
              <a:ext uri="{28A0092B-C50C-407E-A947-70E740481C1C}">
                <a14:useLocalDpi xmlns:a14="http://schemas.microsoft.com/office/drawing/2010/main" val="0"/>
              </a:ext>
            </a:extLst>
          </a:blip>
          <a:srcRect l="7515" r="7810"/>
          <a:stretch/>
        </p:blipFill>
        <p:spPr>
          <a:xfrm>
            <a:off x="1619104" y="1987062"/>
            <a:ext cx="8950741" cy="3884720"/>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8" name="TextBox 7">
            <a:extLst>
              <a:ext uri="{FF2B5EF4-FFF2-40B4-BE49-F238E27FC236}">
                <a16:creationId xmlns:a16="http://schemas.microsoft.com/office/drawing/2014/main" id="{C101EF13-8B35-88AB-8688-901BC418BD6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4052018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7" name="Picture 6" descr="A blue graph with a line&#10;&#10;Description automatically generated">
            <a:extLst>
              <a:ext uri="{FF2B5EF4-FFF2-40B4-BE49-F238E27FC236}">
                <a16:creationId xmlns:a16="http://schemas.microsoft.com/office/drawing/2014/main" id="{35B6939D-48E9-B734-5A43-83FC461FA3CD}"/>
              </a:ext>
            </a:extLst>
          </p:cNvPr>
          <p:cNvPicPr>
            <a:picLocks noChangeAspect="1"/>
          </p:cNvPicPr>
          <p:nvPr/>
        </p:nvPicPr>
        <p:blipFill rotWithShape="1">
          <a:blip r:embed="rId2">
            <a:extLst>
              <a:ext uri="{28A0092B-C50C-407E-A947-70E740481C1C}">
                <a14:useLocalDpi xmlns:a14="http://schemas.microsoft.com/office/drawing/2010/main" val="0"/>
              </a:ext>
            </a:extLst>
          </a:blip>
          <a:srcRect l="6360" r="8456"/>
          <a:stretch/>
        </p:blipFill>
        <p:spPr>
          <a:xfrm>
            <a:off x="309138" y="2236142"/>
            <a:ext cx="11570674" cy="2920392"/>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2060298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6" name="Picture 5" descr="A graph showing a line&#10;&#10;Description automatically generated with medium confidence">
            <a:extLst>
              <a:ext uri="{FF2B5EF4-FFF2-40B4-BE49-F238E27FC236}">
                <a16:creationId xmlns:a16="http://schemas.microsoft.com/office/drawing/2014/main" id="{9E084687-71DD-0665-E9AF-867A05815EB7}"/>
              </a:ext>
            </a:extLst>
          </p:cNvPr>
          <p:cNvPicPr>
            <a:picLocks noChangeAspect="1"/>
          </p:cNvPicPr>
          <p:nvPr/>
        </p:nvPicPr>
        <p:blipFill rotWithShape="1">
          <a:blip r:embed="rId3">
            <a:extLst>
              <a:ext uri="{28A0092B-C50C-407E-A947-70E740481C1C}">
                <a14:useLocalDpi xmlns:a14="http://schemas.microsoft.com/office/drawing/2010/main" val="0"/>
              </a:ext>
            </a:extLst>
          </a:blip>
          <a:srcRect l="8751" r="8461"/>
          <a:stretch/>
        </p:blipFill>
        <p:spPr>
          <a:xfrm>
            <a:off x="229205" y="2235321"/>
            <a:ext cx="11730540" cy="3036278"/>
          </a:xfrm>
          <a:prstGeom prst="rect">
            <a:avLst/>
          </a:prstGeom>
        </p:spPr>
      </p:pic>
    </p:spTree>
    <p:extLst>
      <p:ext uri="{BB962C8B-B14F-4D97-AF65-F5344CB8AC3E}">
        <p14:creationId xmlns:p14="http://schemas.microsoft.com/office/powerpoint/2010/main" val="2413781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7" name="Picture 6" descr="A graph showing a blue line&#10;&#10;Description automatically generated with medium confidence">
            <a:extLst>
              <a:ext uri="{FF2B5EF4-FFF2-40B4-BE49-F238E27FC236}">
                <a16:creationId xmlns:a16="http://schemas.microsoft.com/office/drawing/2014/main" id="{06060DF0-0E0D-B4E6-5CE2-0AED19846B8E}"/>
              </a:ext>
            </a:extLst>
          </p:cNvPr>
          <p:cNvPicPr>
            <a:picLocks noChangeAspect="1"/>
          </p:cNvPicPr>
          <p:nvPr/>
        </p:nvPicPr>
        <p:blipFill rotWithShape="1">
          <a:blip r:embed="rId3">
            <a:extLst>
              <a:ext uri="{28A0092B-C50C-407E-A947-70E740481C1C}">
                <a14:useLocalDpi xmlns:a14="http://schemas.microsoft.com/office/drawing/2010/main" val="0"/>
              </a:ext>
            </a:extLst>
          </a:blip>
          <a:srcRect l="8317" r="7933"/>
          <a:stretch/>
        </p:blipFill>
        <p:spPr>
          <a:xfrm>
            <a:off x="298539" y="2236142"/>
            <a:ext cx="11591872" cy="2965936"/>
          </a:xfrm>
          <a:prstGeom prst="rect">
            <a:avLst/>
          </a:prstGeom>
        </p:spPr>
      </p:pic>
    </p:spTree>
    <p:extLst>
      <p:ext uri="{BB962C8B-B14F-4D97-AF65-F5344CB8AC3E}">
        <p14:creationId xmlns:p14="http://schemas.microsoft.com/office/powerpoint/2010/main" val="3001935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3,4,5</a:t>
            </a:r>
          </a:p>
        </p:txBody>
      </p:sp>
      <p:sp>
        <p:nvSpPr>
          <p:cNvPr id="5" name="TextBox 4">
            <a:extLst>
              <a:ext uri="{FF2B5EF4-FFF2-40B4-BE49-F238E27FC236}">
                <a16:creationId xmlns:a16="http://schemas.microsoft.com/office/drawing/2014/main" id="{688734DB-811E-125A-F0FF-FBCD12960753}"/>
              </a:ext>
            </a:extLst>
          </p:cNvPr>
          <p:cNvSpPr txBox="1"/>
          <p:nvPr/>
        </p:nvSpPr>
        <p:spPr>
          <a:xfrm>
            <a:off x="4532375" y="2705725"/>
            <a:ext cx="3124200" cy="1446550"/>
          </a:xfrm>
          <a:prstGeom prst="rect">
            <a:avLst/>
          </a:prstGeom>
          <a:noFill/>
        </p:spPr>
        <p:txBody>
          <a:bodyPr wrap="square" rtlCol="0">
            <a:spAutoFit/>
          </a:bodyPr>
          <a:lstStyle/>
          <a:p>
            <a:pPr algn="ctr"/>
            <a:r>
              <a:rPr lang="en-US" sz="8800" dirty="0"/>
              <a:t>…</a:t>
            </a:r>
          </a:p>
        </p:txBody>
      </p:sp>
    </p:spTree>
    <p:extLst>
      <p:ext uri="{BB962C8B-B14F-4D97-AF65-F5344CB8AC3E}">
        <p14:creationId xmlns:p14="http://schemas.microsoft.com/office/powerpoint/2010/main" val="2517983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6" name="Picture 5" descr="A graph with a red line&#10;&#10;Description automatically generated">
            <a:extLst>
              <a:ext uri="{FF2B5EF4-FFF2-40B4-BE49-F238E27FC236}">
                <a16:creationId xmlns:a16="http://schemas.microsoft.com/office/drawing/2014/main" id="{FC78044D-1771-D570-C9C7-894F6AA42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11937"/>
            <a:ext cx="12192000" cy="2612571"/>
          </a:xfrm>
          <a:prstGeom prst="rect">
            <a:avLst/>
          </a:prstGeom>
        </p:spPr>
      </p:pic>
    </p:spTree>
    <p:extLst>
      <p:ext uri="{BB962C8B-B14F-4D97-AF65-F5344CB8AC3E}">
        <p14:creationId xmlns:p14="http://schemas.microsoft.com/office/powerpoint/2010/main" val="275958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8" name="Picture 7" descr="A blue lines with white text&#10;&#10;Description automatically generated with medium confidence">
            <a:extLst>
              <a:ext uri="{FF2B5EF4-FFF2-40B4-BE49-F238E27FC236}">
                <a16:creationId xmlns:a16="http://schemas.microsoft.com/office/drawing/2014/main" id="{986C4F43-2937-B944-4738-39E79C514C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3460" y="1588476"/>
            <a:ext cx="8042030" cy="4933842"/>
          </a:xfrm>
          <a:prstGeom prst="rect">
            <a:avLst/>
          </a:prstGeom>
        </p:spPr>
      </p:pic>
    </p:spTree>
    <p:extLst>
      <p:ext uri="{BB962C8B-B14F-4D97-AF65-F5344CB8AC3E}">
        <p14:creationId xmlns:p14="http://schemas.microsoft.com/office/powerpoint/2010/main" val="3139240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4613-188C-4B03-DCC7-F365061D65EF}"/>
              </a:ext>
            </a:extLst>
          </p:cNvPr>
          <p:cNvSpPr>
            <a:spLocks noGrp="1"/>
          </p:cNvSpPr>
          <p:nvPr>
            <p:ph type="title"/>
          </p:nvPr>
        </p:nvSpPr>
        <p:spPr/>
        <p:txBody>
          <a:bodyPr/>
          <a:lstStyle/>
          <a:p>
            <a:r>
              <a:rPr lang="en-US" dirty="0"/>
              <a:t>Steps to test GP fitting for interaction matrix identification</a:t>
            </a:r>
          </a:p>
        </p:txBody>
      </p:sp>
      <p:sp>
        <p:nvSpPr>
          <p:cNvPr id="3" name="Content Placeholder 2">
            <a:extLst>
              <a:ext uri="{FF2B5EF4-FFF2-40B4-BE49-F238E27FC236}">
                <a16:creationId xmlns:a16="http://schemas.microsoft.com/office/drawing/2014/main" id="{E66415B5-3508-1D23-0146-5966CC0A511E}"/>
              </a:ext>
            </a:extLst>
          </p:cNvPr>
          <p:cNvSpPr>
            <a:spLocks noGrp="1"/>
          </p:cNvSpPr>
          <p:nvPr>
            <p:ph idx="1"/>
          </p:nvPr>
        </p:nvSpPr>
        <p:spPr>
          <a:xfrm>
            <a:off x="838200" y="2452809"/>
            <a:ext cx="10515600" cy="2922221"/>
          </a:xfrm>
        </p:spPr>
        <p:txBody>
          <a:bodyPr>
            <a:normAutofit/>
          </a:bodyPr>
          <a:lstStyle/>
          <a:p>
            <a:pPr marL="514350" indent="-514350">
              <a:buAutoNum type="arabicPeriod"/>
            </a:pPr>
            <a:r>
              <a:rPr lang="en-US" b="1" i="0" dirty="0">
                <a:effectLst/>
                <a:latin typeface="Söhne"/>
              </a:rPr>
              <a:t>GP Fitting, Predictions, cross-correlation</a:t>
            </a:r>
          </a:p>
          <a:p>
            <a:pPr marL="514350" indent="-514350">
              <a:buAutoNum type="arabicPeriod"/>
            </a:pPr>
            <a:r>
              <a:rPr lang="en-US" b="1" dirty="0">
                <a:latin typeface="Söhne"/>
              </a:rPr>
              <a:t>GP Fitting, kernel analysis</a:t>
            </a:r>
          </a:p>
          <a:p>
            <a:pPr marL="514350" indent="-514350">
              <a:buAutoNum type="arabicPeriod"/>
            </a:pPr>
            <a:r>
              <a:rPr lang="en-US" b="1" dirty="0">
                <a:latin typeface="Söhne"/>
              </a:rPr>
              <a:t>GP Fitting, constraining with interaction matrix for hyper-parameter tuning</a:t>
            </a:r>
          </a:p>
          <a:p>
            <a:pPr marL="514350" indent="-514350">
              <a:buAutoNum type="arabicPeriod"/>
            </a:pPr>
            <a:r>
              <a:rPr lang="en-US" b="1" dirty="0">
                <a:latin typeface="Söhne"/>
              </a:rPr>
              <a:t>Designing kernels for </a:t>
            </a:r>
            <a:r>
              <a:rPr lang="en-US" b="1" dirty="0" err="1">
                <a:latin typeface="Söhne"/>
              </a:rPr>
              <a:t>gMLV</a:t>
            </a:r>
            <a:r>
              <a:rPr lang="en-US" b="1" dirty="0">
                <a:latin typeface="Söhne"/>
              </a:rPr>
              <a:t> for GP Fitting</a:t>
            </a:r>
          </a:p>
          <a:p>
            <a:pPr marL="514350" indent="-514350">
              <a:buAutoNum type="arabicPeriod"/>
            </a:pPr>
            <a:r>
              <a:rPr lang="en-US" b="1" dirty="0">
                <a:latin typeface="Söhne"/>
              </a:rPr>
              <a:t>GP for Network Identification (work with Marc)</a:t>
            </a:r>
            <a:endParaRPr lang="en-US" dirty="0"/>
          </a:p>
        </p:txBody>
      </p:sp>
    </p:spTree>
    <p:extLst>
      <p:ext uri="{BB962C8B-B14F-4D97-AF65-F5344CB8AC3E}">
        <p14:creationId xmlns:p14="http://schemas.microsoft.com/office/powerpoint/2010/main" val="1014578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0CB98-FDCC-9B46-C832-CEB18FCF9243}"/>
              </a:ext>
            </a:extLst>
          </p:cNvPr>
          <p:cNvSpPr>
            <a:spLocks noGrp="1"/>
          </p:cNvSpPr>
          <p:nvPr>
            <p:ph type="title"/>
          </p:nvPr>
        </p:nvSpPr>
        <p:spPr/>
        <p:txBody>
          <a:bodyPr/>
          <a:lstStyle/>
          <a:p>
            <a:r>
              <a:rPr lang="en-US" dirty="0"/>
              <a:t>1. </a:t>
            </a:r>
            <a:r>
              <a:rPr lang="en-US" b="1" i="0" dirty="0">
                <a:effectLst/>
                <a:latin typeface="Söhne"/>
              </a:rPr>
              <a:t>GP Fitting, Predictions, cross-correlation</a:t>
            </a:r>
            <a:endParaRPr lang="en-US" dirty="0"/>
          </a:p>
        </p:txBody>
      </p:sp>
    </p:spTree>
    <p:extLst>
      <p:ext uri="{BB962C8B-B14F-4D97-AF65-F5344CB8AC3E}">
        <p14:creationId xmlns:p14="http://schemas.microsoft.com/office/powerpoint/2010/main" val="4140080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dirty="0">
                <a:solidFill>
                  <a:schemeClr val="bg1"/>
                </a:solidFill>
                <a:latin typeface="+mj-lt"/>
                <a:ea typeface="+mj-ea"/>
                <a:cs typeface="+mj-cs"/>
              </a:rPr>
              <a:t>GP fitting using </a:t>
            </a:r>
            <a:r>
              <a:rPr lang="en-US" sz="4800" kern="1200" dirty="0" err="1">
                <a:solidFill>
                  <a:schemeClr val="bg1"/>
                </a:solidFill>
                <a:latin typeface="+mj-lt"/>
                <a:ea typeface="+mj-ea"/>
                <a:cs typeface="+mj-cs"/>
              </a:rPr>
              <a:t>gMLV</a:t>
            </a:r>
            <a:r>
              <a:rPr lang="en-US" sz="4800" kern="1200" dirty="0">
                <a:solidFill>
                  <a:schemeClr val="bg1"/>
                </a:solidFill>
                <a:latin typeface="+mj-lt"/>
                <a:ea typeface="+mj-ea"/>
                <a:cs typeface="+mj-cs"/>
              </a:rPr>
              <a:t>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r>
              <a:rPr lang="en-US" dirty="0"/>
              <a:t>P-values for the correlations</a:t>
            </a:r>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914" y="1545099"/>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00ABD2-9670-262E-28AB-43617BD19912}"/>
              </a:ext>
            </a:extLst>
          </p:cNvPr>
          <p:cNvSpPr>
            <a:spLocks noGrp="1"/>
          </p:cNvSpPr>
          <p:nvPr>
            <p:ph type="title"/>
          </p:nvPr>
        </p:nvSpPr>
        <p:spPr>
          <a:xfrm>
            <a:off x="1198181" y="557189"/>
            <a:ext cx="9795637" cy="1104857"/>
          </a:xfrm>
        </p:spPr>
        <p:txBody>
          <a:bodyPr vert="horz" lIns="91440" tIns="45720" rIns="91440" bIns="45720" rtlCol="0" anchor="b">
            <a:normAutofit/>
          </a:bodyPr>
          <a:lstStyle/>
          <a:p>
            <a:pPr algn="ctr"/>
            <a:r>
              <a:rPr lang="en-US" sz="5200" dirty="0"/>
              <a:t>Cross-correlation with different lags</a:t>
            </a:r>
          </a:p>
        </p:txBody>
      </p:sp>
      <p:pic>
        <p:nvPicPr>
          <p:cNvPr id="6" name="Picture 5">
            <a:extLst>
              <a:ext uri="{FF2B5EF4-FFF2-40B4-BE49-F238E27FC236}">
                <a16:creationId xmlns:a16="http://schemas.microsoft.com/office/drawing/2014/main" id="{9522F43C-28BF-4267-2B15-6147A608DA8D}"/>
              </a:ext>
            </a:extLst>
          </p:cNvPr>
          <p:cNvPicPr>
            <a:picLocks noChangeAspect="1"/>
          </p:cNvPicPr>
          <p:nvPr/>
        </p:nvPicPr>
        <p:blipFill>
          <a:blip r:embed="rId2"/>
          <a:stretch>
            <a:fillRect/>
          </a:stretch>
        </p:blipFill>
        <p:spPr>
          <a:xfrm>
            <a:off x="194099" y="3048098"/>
            <a:ext cx="3797536" cy="2990559"/>
          </a:xfrm>
          <a:prstGeom prst="rect">
            <a:avLst/>
          </a:prstGeom>
        </p:spPr>
      </p:pic>
      <p:pic>
        <p:nvPicPr>
          <p:cNvPr id="8" name="Picture 7">
            <a:extLst>
              <a:ext uri="{FF2B5EF4-FFF2-40B4-BE49-F238E27FC236}">
                <a16:creationId xmlns:a16="http://schemas.microsoft.com/office/drawing/2014/main" id="{807D026E-DADE-F04E-DE56-709AC7A692E3}"/>
              </a:ext>
            </a:extLst>
          </p:cNvPr>
          <p:cNvPicPr>
            <a:picLocks noChangeAspect="1"/>
          </p:cNvPicPr>
          <p:nvPr/>
        </p:nvPicPr>
        <p:blipFill>
          <a:blip r:embed="rId3"/>
          <a:stretch>
            <a:fillRect/>
          </a:stretch>
        </p:blipFill>
        <p:spPr>
          <a:xfrm>
            <a:off x="4193386" y="3067086"/>
            <a:ext cx="3797536" cy="2952583"/>
          </a:xfrm>
          <a:prstGeom prst="rect">
            <a:avLst/>
          </a:prstGeom>
        </p:spPr>
      </p:pic>
      <p:pic>
        <p:nvPicPr>
          <p:cNvPr id="4" name="Picture 3">
            <a:extLst>
              <a:ext uri="{FF2B5EF4-FFF2-40B4-BE49-F238E27FC236}">
                <a16:creationId xmlns:a16="http://schemas.microsoft.com/office/drawing/2014/main" id="{AA07E9C9-8E3D-98A9-EFD0-9CE0AEC5A584}"/>
              </a:ext>
            </a:extLst>
          </p:cNvPr>
          <p:cNvPicPr>
            <a:picLocks noChangeAspect="1"/>
          </p:cNvPicPr>
          <p:nvPr/>
        </p:nvPicPr>
        <p:blipFill>
          <a:blip r:embed="rId4"/>
          <a:stretch>
            <a:fillRect/>
          </a:stretch>
        </p:blipFill>
        <p:spPr>
          <a:xfrm>
            <a:off x="8192673" y="3100314"/>
            <a:ext cx="3797536" cy="2886127"/>
          </a:xfrm>
          <a:prstGeom prst="rect">
            <a:avLst/>
          </a:prstGeom>
        </p:spPr>
      </p:pic>
    </p:spTree>
    <p:extLst>
      <p:ext uri="{BB962C8B-B14F-4D97-AF65-F5344CB8AC3E}">
        <p14:creationId xmlns:p14="http://schemas.microsoft.com/office/powerpoint/2010/main" val="3168589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AE7F7A-89D0-CA10-3EB1-D3C5230C8E71}"/>
              </a:ext>
            </a:extLst>
          </p:cNvPr>
          <p:cNvPicPr>
            <a:picLocks noChangeAspect="1"/>
          </p:cNvPicPr>
          <p:nvPr/>
        </p:nvPicPr>
        <p:blipFill>
          <a:blip r:embed="rId3"/>
          <a:stretch>
            <a:fillRect/>
          </a:stretch>
        </p:blipFill>
        <p:spPr>
          <a:xfrm>
            <a:off x="321733" y="863094"/>
            <a:ext cx="3400481" cy="1666235"/>
          </a:xfrm>
          <a:prstGeom prst="rect">
            <a:avLst/>
          </a:prstGeom>
        </p:spPr>
      </p:pic>
      <p:sp>
        <p:nvSpPr>
          <p:cNvPr id="19" name="Rectangle 18">
            <a:extLst>
              <a:ext uri="{FF2B5EF4-FFF2-40B4-BE49-F238E27FC236}">
                <a16:creationId xmlns:a16="http://schemas.microsoft.com/office/drawing/2014/main" id="{E3B4FF89-C45F-4E24-B963-61E855708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671"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315A35-1989-5012-9143-E6A73ED0376F}"/>
              </a:ext>
            </a:extLst>
          </p:cNvPr>
          <p:cNvPicPr>
            <a:picLocks noChangeAspect="1"/>
          </p:cNvPicPr>
          <p:nvPr/>
        </p:nvPicPr>
        <p:blipFill>
          <a:blip r:embed="rId4"/>
          <a:stretch>
            <a:fillRect/>
          </a:stretch>
        </p:blipFill>
        <p:spPr>
          <a:xfrm>
            <a:off x="4395216" y="871333"/>
            <a:ext cx="3401568" cy="1649760"/>
          </a:xfrm>
          <a:prstGeom prst="rect">
            <a:avLst/>
          </a:prstGeom>
        </p:spPr>
      </p:pic>
      <p:sp>
        <p:nvSpPr>
          <p:cNvPr id="21" name="Rectangle 20">
            <a:extLst>
              <a:ext uri="{FF2B5EF4-FFF2-40B4-BE49-F238E27FC236}">
                <a16:creationId xmlns:a16="http://schemas.microsoft.com/office/drawing/2014/main" id="{14F25C03-EF67-4344-8AEA-7B3FA0DED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7836"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30E3589-57EA-F244-AC00-C804F440248E}"/>
              </a:ext>
            </a:extLst>
          </p:cNvPr>
          <p:cNvPicPr>
            <a:picLocks noChangeAspect="1"/>
          </p:cNvPicPr>
          <p:nvPr/>
        </p:nvPicPr>
        <p:blipFill>
          <a:blip r:embed="rId5"/>
          <a:stretch>
            <a:fillRect/>
          </a:stretch>
        </p:blipFill>
        <p:spPr>
          <a:xfrm>
            <a:off x="8492040" y="851765"/>
            <a:ext cx="3401568" cy="1692280"/>
          </a:xfrm>
          <a:prstGeom prst="rect">
            <a:avLst/>
          </a:prstGeom>
        </p:spPr>
      </p:pic>
      <p:sp>
        <p:nvSpPr>
          <p:cNvPr id="23" name="Rectangle 22">
            <a:extLst>
              <a:ext uri="{FF2B5EF4-FFF2-40B4-BE49-F238E27FC236}">
                <a16:creationId xmlns:a16="http://schemas.microsoft.com/office/drawing/2014/main" id="{F74793DE-3651-410B-B243-8F0B1468E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9424" y="-2665476"/>
            <a:ext cx="73152" cy="1218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3B1A3AD-06CD-A08D-3176-3249796E80CD}"/>
              </a:ext>
            </a:extLst>
          </p:cNvPr>
          <p:cNvPicPr>
            <a:picLocks noChangeAspect="1"/>
          </p:cNvPicPr>
          <p:nvPr/>
        </p:nvPicPr>
        <p:blipFill>
          <a:blip r:embed="rId6"/>
          <a:stretch>
            <a:fillRect/>
          </a:stretch>
        </p:blipFill>
        <p:spPr>
          <a:xfrm>
            <a:off x="364066" y="4318207"/>
            <a:ext cx="3401568" cy="1683775"/>
          </a:xfrm>
          <a:prstGeom prst="rect">
            <a:avLst/>
          </a:prstGeom>
        </p:spPr>
      </p:pic>
      <p:pic>
        <p:nvPicPr>
          <p:cNvPr id="14" name="Picture 13">
            <a:extLst>
              <a:ext uri="{FF2B5EF4-FFF2-40B4-BE49-F238E27FC236}">
                <a16:creationId xmlns:a16="http://schemas.microsoft.com/office/drawing/2014/main" id="{C5B1172E-ED02-DA1C-4B41-763CCE7D2228}"/>
              </a:ext>
            </a:extLst>
          </p:cNvPr>
          <p:cNvPicPr>
            <a:picLocks noChangeAspect="1"/>
          </p:cNvPicPr>
          <p:nvPr/>
        </p:nvPicPr>
        <p:blipFill>
          <a:blip r:embed="rId7"/>
          <a:stretch>
            <a:fillRect/>
          </a:stretch>
        </p:blipFill>
        <p:spPr>
          <a:xfrm>
            <a:off x="4428095" y="4322459"/>
            <a:ext cx="3401568" cy="1675272"/>
          </a:xfrm>
          <a:prstGeom prst="rect">
            <a:avLst/>
          </a:prstGeom>
        </p:spPr>
      </p:pic>
      <p:pic>
        <p:nvPicPr>
          <p:cNvPr id="8" name="Picture 7">
            <a:extLst>
              <a:ext uri="{FF2B5EF4-FFF2-40B4-BE49-F238E27FC236}">
                <a16:creationId xmlns:a16="http://schemas.microsoft.com/office/drawing/2014/main" id="{068CA31D-3626-597A-F861-23A3DEDF5EB9}"/>
              </a:ext>
            </a:extLst>
          </p:cNvPr>
          <p:cNvPicPr>
            <a:picLocks noChangeAspect="1"/>
          </p:cNvPicPr>
          <p:nvPr/>
        </p:nvPicPr>
        <p:blipFill>
          <a:blip r:embed="rId8"/>
          <a:stretch>
            <a:fillRect/>
          </a:stretch>
        </p:blipFill>
        <p:spPr>
          <a:xfrm>
            <a:off x="8492124" y="4322459"/>
            <a:ext cx="3401568" cy="1675272"/>
          </a:xfrm>
          <a:prstGeom prst="rect">
            <a:avLst/>
          </a:prstGeom>
        </p:spPr>
      </p:pic>
    </p:spTree>
    <p:extLst>
      <p:ext uri="{BB962C8B-B14F-4D97-AF65-F5344CB8AC3E}">
        <p14:creationId xmlns:p14="http://schemas.microsoft.com/office/powerpoint/2010/main" val="4065331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FB33DC6A-1F1C-4A06-834E-CFF88F1C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6" name="Freeform: Shape 1045">
            <a:extLst>
              <a:ext uri="{FF2B5EF4-FFF2-40B4-BE49-F238E27FC236}">
                <a16:creationId xmlns:a16="http://schemas.microsoft.com/office/drawing/2014/main" id="{0FE1D5CF-87B8-4A8A-AD3C-01D06A607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208641" cy="6858000"/>
          </a:xfrm>
          <a:custGeom>
            <a:avLst/>
            <a:gdLst>
              <a:gd name="connsiteX0" fmla="*/ 0 w 6208641"/>
              <a:gd name="connsiteY0" fmla="*/ 0 h 6858000"/>
              <a:gd name="connsiteX1" fmla="*/ 5464181 w 6208641"/>
              <a:gd name="connsiteY1" fmla="*/ 0 h 6858000"/>
              <a:gd name="connsiteX2" fmla="*/ 5538086 w 6208641"/>
              <a:gd name="connsiteY2" fmla="*/ 159684 h 6858000"/>
              <a:gd name="connsiteX3" fmla="*/ 6208641 w 6208641"/>
              <a:gd name="connsiteY3" fmla="*/ 3706589 h 6858000"/>
              <a:gd name="connsiteX4" fmla="*/ 5734754 w 6208641"/>
              <a:gd name="connsiteY4" fmla="*/ 6730443 h 6858000"/>
              <a:gd name="connsiteX5" fmla="*/ 5689361 w 6208641"/>
              <a:gd name="connsiteY5" fmla="*/ 6858000 h 6858000"/>
              <a:gd name="connsiteX6" fmla="*/ 0 w 620864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8641" h="6858000">
                <a:moveTo>
                  <a:pt x="0" y="0"/>
                </a:moveTo>
                <a:lnTo>
                  <a:pt x="5464181" y="0"/>
                </a:lnTo>
                <a:lnTo>
                  <a:pt x="5538086" y="159684"/>
                </a:lnTo>
                <a:cubicBezTo>
                  <a:pt x="5961440" y="1172168"/>
                  <a:pt x="6208641" y="2392735"/>
                  <a:pt x="6208641" y="3706589"/>
                </a:cubicBezTo>
                <a:cubicBezTo>
                  <a:pt x="6208641" y="4801467"/>
                  <a:pt x="6036974" y="5831563"/>
                  <a:pt x="5734754" y="6730443"/>
                </a:cubicBezTo>
                <a:lnTo>
                  <a:pt x="568936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8" name="Freeform: Shape 1047">
            <a:extLst>
              <a:ext uri="{FF2B5EF4-FFF2-40B4-BE49-F238E27FC236}">
                <a16:creationId xmlns:a16="http://schemas.microsoft.com/office/drawing/2014/main" id="{60926200-45C2-41E9-839F-31CD5FE4C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03325" cy="6858000"/>
          </a:xfrm>
          <a:custGeom>
            <a:avLst/>
            <a:gdLst>
              <a:gd name="connsiteX0" fmla="*/ 0 w 6203325"/>
              <a:gd name="connsiteY0" fmla="*/ 0 h 6858000"/>
              <a:gd name="connsiteX1" fmla="*/ 5458865 w 6203325"/>
              <a:gd name="connsiteY1" fmla="*/ 0 h 6858000"/>
              <a:gd name="connsiteX2" fmla="*/ 5532770 w 6203325"/>
              <a:gd name="connsiteY2" fmla="*/ 159684 h 6858000"/>
              <a:gd name="connsiteX3" fmla="*/ 6203325 w 6203325"/>
              <a:gd name="connsiteY3" fmla="*/ 3706589 h 6858000"/>
              <a:gd name="connsiteX4" fmla="*/ 5729438 w 6203325"/>
              <a:gd name="connsiteY4" fmla="*/ 6730443 h 6858000"/>
              <a:gd name="connsiteX5" fmla="*/ 5684045 w 6203325"/>
              <a:gd name="connsiteY5" fmla="*/ 6858000 h 6858000"/>
              <a:gd name="connsiteX6" fmla="*/ 0 w 620332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3325" h="6858000">
                <a:moveTo>
                  <a:pt x="0" y="0"/>
                </a:moveTo>
                <a:lnTo>
                  <a:pt x="5458865" y="0"/>
                </a:lnTo>
                <a:lnTo>
                  <a:pt x="5532770" y="159684"/>
                </a:lnTo>
                <a:cubicBezTo>
                  <a:pt x="5956124" y="1172168"/>
                  <a:pt x="6203325" y="2392735"/>
                  <a:pt x="6203325" y="3706589"/>
                </a:cubicBezTo>
                <a:cubicBezTo>
                  <a:pt x="6203325" y="4801467"/>
                  <a:pt x="6031658" y="5831563"/>
                  <a:pt x="5729438" y="6730443"/>
                </a:cubicBezTo>
                <a:lnTo>
                  <a:pt x="568404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970795-1ADF-C2CF-48EB-F72190530B5D}"/>
              </a:ext>
            </a:extLst>
          </p:cNvPr>
          <p:cNvSpPr>
            <a:spLocks noGrp="1"/>
          </p:cNvSpPr>
          <p:nvPr>
            <p:ph type="title"/>
          </p:nvPr>
        </p:nvSpPr>
        <p:spPr>
          <a:xfrm>
            <a:off x="489098" y="1106034"/>
            <a:ext cx="5019074" cy="3204134"/>
          </a:xfrm>
        </p:spPr>
        <p:txBody>
          <a:bodyPr vert="horz" lIns="91440" tIns="45720" rIns="91440" bIns="45720" rtlCol="0" anchor="b">
            <a:normAutofit/>
          </a:bodyPr>
          <a:lstStyle/>
          <a:p>
            <a:r>
              <a:rPr lang="en-US" sz="4200" dirty="0"/>
              <a:t>Comparison between interaction matrix and cross-correlation estimations</a:t>
            </a:r>
          </a:p>
        </p:txBody>
      </p:sp>
      <p:sp>
        <p:nvSpPr>
          <p:cNvPr id="1050" name="Rectangle 10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a:extLst>
              <a:ext uri="{FF2B5EF4-FFF2-40B4-BE49-F238E27FC236}">
                <a16:creationId xmlns:a16="http://schemas.microsoft.com/office/drawing/2014/main" id="{07E5B8C2-ADA4-00F5-C9E8-D83487A9076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94071" y="4078422"/>
            <a:ext cx="4708831" cy="1377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52" name="Rectangle 10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546920"/>
            <a:ext cx="501907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a:extLst>
              <a:ext uri="{FF2B5EF4-FFF2-40B4-BE49-F238E27FC236}">
                <a16:creationId xmlns:a16="http://schemas.microsoft.com/office/drawing/2014/main" id="{036215B1-588A-C761-227E-12383009F4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994071" y="1469823"/>
            <a:ext cx="4708833" cy="130438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45B9E228-AE70-6E01-0101-E2A200219E2F}"/>
              </a:ext>
            </a:extLst>
          </p:cNvPr>
          <p:cNvSpPr txBox="1"/>
          <p:nvPr/>
        </p:nvSpPr>
        <p:spPr>
          <a:xfrm>
            <a:off x="7813430" y="2708101"/>
            <a:ext cx="3059723" cy="369332"/>
          </a:xfrm>
          <a:prstGeom prst="rect">
            <a:avLst/>
          </a:prstGeom>
          <a:noFill/>
        </p:spPr>
        <p:txBody>
          <a:bodyPr wrap="square" rtlCol="0">
            <a:spAutoFit/>
          </a:bodyPr>
          <a:lstStyle/>
          <a:p>
            <a:pPr algn="ctr"/>
            <a:r>
              <a:rPr lang="en-US" dirty="0"/>
              <a:t>Interaction coefficient matrix</a:t>
            </a:r>
          </a:p>
        </p:txBody>
      </p:sp>
      <p:sp>
        <p:nvSpPr>
          <p:cNvPr id="6" name="TextBox 5">
            <a:extLst>
              <a:ext uri="{FF2B5EF4-FFF2-40B4-BE49-F238E27FC236}">
                <a16:creationId xmlns:a16="http://schemas.microsoft.com/office/drawing/2014/main" id="{C5F423E1-5AB3-E02D-69EB-05631A754707}"/>
              </a:ext>
            </a:extLst>
          </p:cNvPr>
          <p:cNvSpPr txBox="1"/>
          <p:nvPr/>
        </p:nvSpPr>
        <p:spPr>
          <a:xfrm>
            <a:off x="7813429" y="5455752"/>
            <a:ext cx="3059723" cy="369332"/>
          </a:xfrm>
          <a:prstGeom prst="rect">
            <a:avLst/>
          </a:prstGeom>
          <a:noFill/>
        </p:spPr>
        <p:txBody>
          <a:bodyPr wrap="square" rtlCol="0">
            <a:spAutoFit/>
          </a:bodyPr>
          <a:lstStyle/>
          <a:p>
            <a:pPr algn="ctr"/>
            <a:r>
              <a:rPr lang="en-US" dirty="0"/>
              <a:t>Cross-correlation estimations</a:t>
            </a:r>
          </a:p>
        </p:txBody>
      </p:sp>
    </p:spTree>
    <p:extLst>
      <p:ext uri="{BB962C8B-B14F-4D97-AF65-F5344CB8AC3E}">
        <p14:creationId xmlns:p14="http://schemas.microsoft.com/office/powerpoint/2010/main" val="4035148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1AFC72-4676-0331-B129-8CD48FA98E0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700" kern="1200">
                <a:solidFill>
                  <a:schemeClr val="tx1"/>
                </a:solidFill>
                <a:latin typeface="+mj-lt"/>
                <a:ea typeface="+mj-ea"/>
                <a:cs typeface="+mj-cs"/>
              </a:rPr>
              <a:t>Comparison between interaction matrix and cross-correlation estimations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FECDC1A-AFC1-B154-1F29-5FD265EF2D88}"/>
              </a:ext>
            </a:extLst>
          </p:cNvPr>
          <p:cNvPicPr>
            <a:picLocks noChangeAspect="1"/>
          </p:cNvPicPr>
          <p:nvPr/>
        </p:nvPicPr>
        <p:blipFill>
          <a:blip r:embed="rId2"/>
          <a:stretch>
            <a:fillRect/>
          </a:stretch>
        </p:blipFill>
        <p:spPr>
          <a:xfrm>
            <a:off x="5414356" y="1398679"/>
            <a:ext cx="6408836" cy="3909389"/>
          </a:xfrm>
          <a:prstGeom prst="rect">
            <a:avLst/>
          </a:prstGeom>
        </p:spPr>
      </p:pic>
    </p:spTree>
    <p:extLst>
      <p:ext uri="{BB962C8B-B14F-4D97-AF65-F5344CB8AC3E}">
        <p14:creationId xmlns:p14="http://schemas.microsoft.com/office/powerpoint/2010/main" val="1980924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AE7F7A-89D0-CA10-3EB1-D3C5230C8E7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5738" y="863094"/>
            <a:ext cx="3332470" cy="1666235"/>
          </a:xfrm>
          <a:prstGeom prst="rect">
            <a:avLst/>
          </a:prstGeom>
        </p:spPr>
      </p:pic>
      <p:sp>
        <p:nvSpPr>
          <p:cNvPr id="19" name="Rectangle 18">
            <a:extLst>
              <a:ext uri="{FF2B5EF4-FFF2-40B4-BE49-F238E27FC236}">
                <a16:creationId xmlns:a16="http://schemas.microsoft.com/office/drawing/2014/main" id="{E3B4FF89-C45F-4E24-B963-61E855708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671"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315A35-1989-5012-9143-E6A73ED0376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446240" y="871333"/>
            <a:ext cx="3299520" cy="1649760"/>
          </a:xfrm>
          <a:prstGeom prst="rect">
            <a:avLst/>
          </a:prstGeom>
        </p:spPr>
      </p:pic>
      <p:sp>
        <p:nvSpPr>
          <p:cNvPr id="21" name="Rectangle 20">
            <a:extLst>
              <a:ext uri="{FF2B5EF4-FFF2-40B4-BE49-F238E27FC236}">
                <a16:creationId xmlns:a16="http://schemas.microsoft.com/office/drawing/2014/main" id="{14F25C03-EF67-4344-8AEA-7B3FA0DED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7836"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30E3589-57EA-F244-AC00-C804F440248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500544" y="851765"/>
            <a:ext cx="3384560" cy="1692280"/>
          </a:xfrm>
          <a:prstGeom prst="rect">
            <a:avLst/>
          </a:prstGeom>
        </p:spPr>
      </p:pic>
      <p:sp>
        <p:nvSpPr>
          <p:cNvPr id="23" name="Rectangle 22">
            <a:extLst>
              <a:ext uri="{FF2B5EF4-FFF2-40B4-BE49-F238E27FC236}">
                <a16:creationId xmlns:a16="http://schemas.microsoft.com/office/drawing/2014/main" id="{F74793DE-3651-410B-B243-8F0B1468E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9424" y="-2665476"/>
            <a:ext cx="73152" cy="1218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3B1A3AD-06CD-A08D-3176-3249796E80C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81075" y="4318207"/>
            <a:ext cx="3367550" cy="1683775"/>
          </a:xfrm>
          <a:prstGeom prst="rect">
            <a:avLst/>
          </a:prstGeom>
        </p:spPr>
      </p:pic>
      <p:pic>
        <p:nvPicPr>
          <p:cNvPr id="14" name="Picture 13">
            <a:extLst>
              <a:ext uri="{FF2B5EF4-FFF2-40B4-BE49-F238E27FC236}">
                <a16:creationId xmlns:a16="http://schemas.microsoft.com/office/drawing/2014/main" id="{C5B1172E-ED02-DA1C-4B41-763CCE7D2228}"/>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4453607" y="4322459"/>
            <a:ext cx="3350544" cy="1675272"/>
          </a:xfrm>
          <a:prstGeom prst="rect">
            <a:avLst/>
          </a:prstGeom>
        </p:spPr>
      </p:pic>
      <p:pic>
        <p:nvPicPr>
          <p:cNvPr id="8" name="Picture 7">
            <a:extLst>
              <a:ext uri="{FF2B5EF4-FFF2-40B4-BE49-F238E27FC236}">
                <a16:creationId xmlns:a16="http://schemas.microsoft.com/office/drawing/2014/main" id="{068CA31D-3626-597A-F861-23A3DEDF5EB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517636" y="4322459"/>
            <a:ext cx="3350544" cy="1675272"/>
          </a:xfrm>
          <a:prstGeom prst="rect">
            <a:avLst/>
          </a:prstGeom>
        </p:spPr>
      </p:pic>
    </p:spTree>
    <p:extLst>
      <p:ext uri="{BB962C8B-B14F-4D97-AF65-F5344CB8AC3E}">
        <p14:creationId xmlns:p14="http://schemas.microsoft.com/office/powerpoint/2010/main" val="19763133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FB33DC6A-1F1C-4A06-834E-CFF88F1C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6" name="Freeform: Shape 1045">
            <a:extLst>
              <a:ext uri="{FF2B5EF4-FFF2-40B4-BE49-F238E27FC236}">
                <a16:creationId xmlns:a16="http://schemas.microsoft.com/office/drawing/2014/main" id="{0FE1D5CF-87B8-4A8A-AD3C-01D06A607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208641" cy="6858000"/>
          </a:xfrm>
          <a:custGeom>
            <a:avLst/>
            <a:gdLst>
              <a:gd name="connsiteX0" fmla="*/ 0 w 6208641"/>
              <a:gd name="connsiteY0" fmla="*/ 0 h 6858000"/>
              <a:gd name="connsiteX1" fmla="*/ 5464181 w 6208641"/>
              <a:gd name="connsiteY1" fmla="*/ 0 h 6858000"/>
              <a:gd name="connsiteX2" fmla="*/ 5538086 w 6208641"/>
              <a:gd name="connsiteY2" fmla="*/ 159684 h 6858000"/>
              <a:gd name="connsiteX3" fmla="*/ 6208641 w 6208641"/>
              <a:gd name="connsiteY3" fmla="*/ 3706589 h 6858000"/>
              <a:gd name="connsiteX4" fmla="*/ 5734754 w 6208641"/>
              <a:gd name="connsiteY4" fmla="*/ 6730443 h 6858000"/>
              <a:gd name="connsiteX5" fmla="*/ 5689361 w 6208641"/>
              <a:gd name="connsiteY5" fmla="*/ 6858000 h 6858000"/>
              <a:gd name="connsiteX6" fmla="*/ 0 w 620864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8641" h="6858000">
                <a:moveTo>
                  <a:pt x="0" y="0"/>
                </a:moveTo>
                <a:lnTo>
                  <a:pt x="5464181" y="0"/>
                </a:lnTo>
                <a:lnTo>
                  <a:pt x="5538086" y="159684"/>
                </a:lnTo>
                <a:cubicBezTo>
                  <a:pt x="5961440" y="1172168"/>
                  <a:pt x="6208641" y="2392735"/>
                  <a:pt x="6208641" y="3706589"/>
                </a:cubicBezTo>
                <a:cubicBezTo>
                  <a:pt x="6208641" y="4801467"/>
                  <a:pt x="6036974" y="5831563"/>
                  <a:pt x="5734754" y="6730443"/>
                </a:cubicBezTo>
                <a:lnTo>
                  <a:pt x="568936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8" name="Freeform: Shape 1047">
            <a:extLst>
              <a:ext uri="{FF2B5EF4-FFF2-40B4-BE49-F238E27FC236}">
                <a16:creationId xmlns:a16="http://schemas.microsoft.com/office/drawing/2014/main" id="{60926200-45C2-41E9-839F-31CD5FE4C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03325" cy="6858000"/>
          </a:xfrm>
          <a:custGeom>
            <a:avLst/>
            <a:gdLst>
              <a:gd name="connsiteX0" fmla="*/ 0 w 6203325"/>
              <a:gd name="connsiteY0" fmla="*/ 0 h 6858000"/>
              <a:gd name="connsiteX1" fmla="*/ 5458865 w 6203325"/>
              <a:gd name="connsiteY1" fmla="*/ 0 h 6858000"/>
              <a:gd name="connsiteX2" fmla="*/ 5532770 w 6203325"/>
              <a:gd name="connsiteY2" fmla="*/ 159684 h 6858000"/>
              <a:gd name="connsiteX3" fmla="*/ 6203325 w 6203325"/>
              <a:gd name="connsiteY3" fmla="*/ 3706589 h 6858000"/>
              <a:gd name="connsiteX4" fmla="*/ 5729438 w 6203325"/>
              <a:gd name="connsiteY4" fmla="*/ 6730443 h 6858000"/>
              <a:gd name="connsiteX5" fmla="*/ 5684045 w 6203325"/>
              <a:gd name="connsiteY5" fmla="*/ 6858000 h 6858000"/>
              <a:gd name="connsiteX6" fmla="*/ 0 w 620332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3325" h="6858000">
                <a:moveTo>
                  <a:pt x="0" y="0"/>
                </a:moveTo>
                <a:lnTo>
                  <a:pt x="5458865" y="0"/>
                </a:lnTo>
                <a:lnTo>
                  <a:pt x="5532770" y="159684"/>
                </a:lnTo>
                <a:cubicBezTo>
                  <a:pt x="5956124" y="1172168"/>
                  <a:pt x="6203325" y="2392735"/>
                  <a:pt x="6203325" y="3706589"/>
                </a:cubicBezTo>
                <a:cubicBezTo>
                  <a:pt x="6203325" y="4801467"/>
                  <a:pt x="6031658" y="5831563"/>
                  <a:pt x="5729438" y="6730443"/>
                </a:cubicBezTo>
                <a:lnTo>
                  <a:pt x="568404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970795-1ADF-C2CF-48EB-F72190530B5D}"/>
              </a:ext>
            </a:extLst>
          </p:cNvPr>
          <p:cNvSpPr>
            <a:spLocks noGrp="1"/>
          </p:cNvSpPr>
          <p:nvPr>
            <p:ph type="title"/>
          </p:nvPr>
        </p:nvSpPr>
        <p:spPr>
          <a:xfrm>
            <a:off x="489098" y="1106034"/>
            <a:ext cx="5019074" cy="3204134"/>
          </a:xfrm>
        </p:spPr>
        <p:txBody>
          <a:bodyPr vert="horz" lIns="91440" tIns="45720" rIns="91440" bIns="45720" rtlCol="0" anchor="b">
            <a:normAutofit/>
          </a:bodyPr>
          <a:lstStyle/>
          <a:p>
            <a:r>
              <a:rPr lang="en-US" sz="4200" dirty="0"/>
              <a:t>Comparison between interaction matrix and cross-correlation estimations</a:t>
            </a:r>
          </a:p>
        </p:txBody>
      </p:sp>
      <p:sp>
        <p:nvSpPr>
          <p:cNvPr id="1050" name="Rectangle 10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a:extLst>
              <a:ext uri="{FF2B5EF4-FFF2-40B4-BE49-F238E27FC236}">
                <a16:creationId xmlns:a16="http://schemas.microsoft.com/office/drawing/2014/main" id="{07E5B8C2-ADA4-00F5-C9E8-D83487A907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7128690" y="4078422"/>
            <a:ext cx="4439593" cy="1377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52" name="Rectangle 10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546920"/>
            <a:ext cx="501907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a:extLst>
              <a:ext uri="{FF2B5EF4-FFF2-40B4-BE49-F238E27FC236}">
                <a16:creationId xmlns:a16="http://schemas.microsoft.com/office/drawing/2014/main" id="{036215B1-588A-C761-227E-12383009F4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7024742" y="1468667"/>
            <a:ext cx="4647491" cy="130669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45B9E228-AE70-6E01-0101-E2A200219E2F}"/>
              </a:ext>
            </a:extLst>
          </p:cNvPr>
          <p:cNvSpPr txBox="1"/>
          <p:nvPr/>
        </p:nvSpPr>
        <p:spPr>
          <a:xfrm>
            <a:off x="7813430" y="2708101"/>
            <a:ext cx="3059723" cy="369332"/>
          </a:xfrm>
          <a:prstGeom prst="rect">
            <a:avLst/>
          </a:prstGeom>
          <a:noFill/>
        </p:spPr>
        <p:txBody>
          <a:bodyPr wrap="square" rtlCol="0">
            <a:spAutoFit/>
          </a:bodyPr>
          <a:lstStyle/>
          <a:p>
            <a:pPr algn="ctr"/>
            <a:r>
              <a:rPr lang="en-US" dirty="0"/>
              <a:t>Interaction coefficient matrix</a:t>
            </a:r>
          </a:p>
        </p:txBody>
      </p:sp>
      <p:sp>
        <p:nvSpPr>
          <p:cNvPr id="6" name="TextBox 5">
            <a:extLst>
              <a:ext uri="{FF2B5EF4-FFF2-40B4-BE49-F238E27FC236}">
                <a16:creationId xmlns:a16="http://schemas.microsoft.com/office/drawing/2014/main" id="{C5F423E1-5AB3-E02D-69EB-05631A754707}"/>
              </a:ext>
            </a:extLst>
          </p:cNvPr>
          <p:cNvSpPr txBox="1"/>
          <p:nvPr/>
        </p:nvSpPr>
        <p:spPr>
          <a:xfrm>
            <a:off x="7813429" y="5455752"/>
            <a:ext cx="3059723" cy="369332"/>
          </a:xfrm>
          <a:prstGeom prst="rect">
            <a:avLst/>
          </a:prstGeom>
          <a:noFill/>
        </p:spPr>
        <p:txBody>
          <a:bodyPr wrap="square" rtlCol="0">
            <a:spAutoFit/>
          </a:bodyPr>
          <a:lstStyle/>
          <a:p>
            <a:pPr algn="ctr"/>
            <a:r>
              <a:rPr lang="en-US" dirty="0"/>
              <a:t>Cross-correlation estimations</a:t>
            </a:r>
          </a:p>
        </p:txBody>
      </p:sp>
    </p:spTree>
    <p:extLst>
      <p:ext uri="{BB962C8B-B14F-4D97-AF65-F5344CB8AC3E}">
        <p14:creationId xmlns:p14="http://schemas.microsoft.com/office/powerpoint/2010/main" val="23997328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1AFC72-4676-0331-B129-8CD48FA98E0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700" kern="1200">
                <a:solidFill>
                  <a:schemeClr val="tx1"/>
                </a:solidFill>
                <a:latin typeface="+mj-lt"/>
                <a:ea typeface="+mj-ea"/>
                <a:cs typeface="+mj-cs"/>
              </a:rPr>
              <a:t>Comparison between interaction matrix and cross-correlation estimations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FECDC1A-AFC1-B154-1F29-5FD265EF2D88}"/>
              </a:ext>
            </a:extLst>
          </p:cNvPr>
          <p:cNvPicPr>
            <a:picLocks noChangeAspect="1"/>
          </p:cNvPicPr>
          <p:nvPr/>
        </p:nvPicPr>
        <p:blipFill>
          <a:blip r:embed="rId2"/>
          <a:stretch>
            <a:fillRect/>
          </a:stretch>
        </p:blipFill>
        <p:spPr>
          <a:xfrm>
            <a:off x="5414356" y="1398679"/>
            <a:ext cx="6408836" cy="3909389"/>
          </a:xfrm>
          <a:prstGeom prst="rect">
            <a:avLst/>
          </a:prstGeom>
        </p:spPr>
      </p:pic>
    </p:spTree>
    <p:extLst>
      <p:ext uri="{BB962C8B-B14F-4D97-AF65-F5344CB8AC3E}">
        <p14:creationId xmlns:p14="http://schemas.microsoft.com/office/powerpoint/2010/main" val="19018162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555B0-3899-BB94-22AA-EF28052D96A2}"/>
              </a:ext>
            </a:extLst>
          </p:cNvPr>
          <p:cNvSpPr>
            <a:spLocks noGrp="1"/>
          </p:cNvSpPr>
          <p:nvPr>
            <p:ph type="title"/>
          </p:nvPr>
        </p:nvSpPr>
        <p:spPr>
          <a:xfrm>
            <a:off x="1028700" y="1967266"/>
            <a:ext cx="2628900" cy="2547257"/>
          </a:xfrm>
          <a:noFill/>
        </p:spPr>
        <p:txBody>
          <a:bodyPr anchor="ctr">
            <a:normAutofit/>
          </a:bodyPr>
          <a:lstStyle/>
          <a:p>
            <a:pPr algn="ctr"/>
            <a:r>
              <a:rPr lang="en-US" sz="3300" dirty="0">
                <a:solidFill>
                  <a:srgbClr val="FFFFFF"/>
                </a:solidFill>
              </a:rPr>
              <a:t>Distribution of matrix properties for kernel types</a:t>
            </a:r>
            <a:br>
              <a:rPr lang="en-US" sz="3300" dirty="0">
                <a:solidFill>
                  <a:srgbClr val="FFFFFF"/>
                </a:solidFill>
              </a:rPr>
            </a:br>
            <a:r>
              <a:rPr lang="en-US" sz="3300" dirty="0">
                <a:solidFill>
                  <a:srgbClr val="FFFFFF"/>
                </a:solidFill>
              </a:rPr>
              <a:t>(GPR)</a:t>
            </a:r>
          </a:p>
        </p:txBody>
      </p:sp>
      <p:pic>
        <p:nvPicPr>
          <p:cNvPr id="4" name="Picture 3">
            <a:extLst>
              <a:ext uri="{FF2B5EF4-FFF2-40B4-BE49-F238E27FC236}">
                <a16:creationId xmlns:a16="http://schemas.microsoft.com/office/drawing/2014/main" id="{0893ED7B-12E6-A016-62A2-5D83835127E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79389" y="643467"/>
            <a:ext cx="4176553" cy="5568737"/>
          </a:xfrm>
          <a:prstGeom prst="rect">
            <a:avLst/>
          </a:prstGeom>
        </p:spPr>
      </p:pic>
      <p:sp>
        <p:nvSpPr>
          <p:cNvPr id="6" name="TextBox 5">
            <a:extLst>
              <a:ext uri="{FF2B5EF4-FFF2-40B4-BE49-F238E27FC236}">
                <a16:creationId xmlns:a16="http://schemas.microsoft.com/office/drawing/2014/main" id="{1AFC636C-75AB-2BF6-CED3-585343613C98}"/>
              </a:ext>
            </a:extLst>
          </p:cNvPr>
          <p:cNvSpPr txBox="1"/>
          <p:nvPr/>
        </p:nvSpPr>
        <p:spPr>
          <a:xfrm>
            <a:off x="674077" y="250220"/>
            <a:ext cx="3499104" cy="369332"/>
          </a:xfrm>
          <a:prstGeom prst="rect">
            <a:avLst/>
          </a:prstGeom>
          <a:noFill/>
        </p:spPr>
        <p:txBody>
          <a:bodyPr wrap="square">
            <a:spAutoFit/>
          </a:bodyPr>
          <a:lstStyle/>
          <a:p>
            <a:r>
              <a:rPr lang="en-US" b="1" dirty="0">
                <a:latin typeface="Söhne"/>
              </a:rPr>
              <a:t>2. GP Fitting, kernel analysis</a:t>
            </a:r>
          </a:p>
        </p:txBody>
      </p:sp>
    </p:spTree>
    <p:extLst>
      <p:ext uri="{BB962C8B-B14F-4D97-AF65-F5344CB8AC3E}">
        <p14:creationId xmlns:p14="http://schemas.microsoft.com/office/powerpoint/2010/main" val="2993645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3CDA98-66CC-18A8-A285-EFC2A39936BA}"/>
              </a:ext>
            </a:extLst>
          </p:cNvPr>
          <p:cNvSpPr>
            <a:spLocks noGrp="1"/>
          </p:cNvSpPr>
          <p:nvPr>
            <p:ph type="title"/>
          </p:nvPr>
        </p:nvSpPr>
        <p:spPr>
          <a:xfrm>
            <a:off x="1028700" y="1967266"/>
            <a:ext cx="2628900" cy="2547257"/>
          </a:xfrm>
          <a:noFill/>
        </p:spPr>
        <p:txBody>
          <a:bodyPr anchor="ctr">
            <a:normAutofit/>
          </a:bodyPr>
          <a:lstStyle/>
          <a:p>
            <a:pPr algn="ctr"/>
            <a:r>
              <a:rPr lang="en-US" sz="2800">
                <a:solidFill>
                  <a:srgbClr val="FFFFFF"/>
                </a:solidFill>
              </a:rPr>
              <a:t>Distribution of matrix properties for kernel types</a:t>
            </a:r>
            <a:br>
              <a:rPr lang="en-US" sz="2800">
                <a:solidFill>
                  <a:srgbClr val="FFFFFF"/>
                </a:solidFill>
              </a:rPr>
            </a:br>
            <a:r>
              <a:rPr lang="en-US" sz="2800">
                <a:solidFill>
                  <a:srgbClr val="FFFFFF"/>
                </a:solidFill>
              </a:rPr>
              <a:t>(AutoRegressive)</a:t>
            </a:r>
          </a:p>
        </p:txBody>
      </p:sp>
      <p:pic>
        <p:nvPicPr>
          <p:cNvPr id="4" name="Picture 3">
            <a:extLst>
              <a:ext uri="{FF2B5EF4-FFF2-40B4-BE49-F238E27FC236}">
                <a16:creationId xmlns:a16="http://schemas.microsoft.com/office/drawing/2014/main" id="{4B4A500C-142B-6F3A-EFF5-1BB686A59EF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79389" y="643467"/>
            <a:ext cx="4176553" cy="5568737"/>
          </a:xfrm>
          <a:prstGeom prst="rect">
            <a:avLst/>
          </a:prstGeom>
        </p:spPr>
      </p:pic>
      <p:sp>
        <p:nvSpPr>
          <p:cNvPr id="5" name="TextBox 4">
            <a:extLst>
              <a:ext uri="{FF2B5EF4-FFF2-40B4-BE49-F238E27FC236}">
                <a16:creationId xmlns:a16="http://schemas.microsoft.com/office/drawing/2014/main" id="{7DCF56C7-F7D4-D360-AB97-C9D1CAF402F3}"/>
              </a:ext>
            </a:extLst>
          </p:cNvPr>
          <p:cNvSpPr txBox="1"/>
          <p:nvPr/>
        </p:nvSpPr>
        <p:spPr>
          <a:xfrm>
            <a:off x="674077" y="250220"/>
            <a:ext cx="3499104" cy="369332"/>
          </a:xfrm>
          <a:prstGeom prst="rect">
            <a:avLst/>
          </a:prstGeom>
          <a:noFill/>
        </p:spPr>
        <p:txBody>
          <a:bodyPr wrap="square">
            <a:spAutoFit/>
          </a:bodyPr>
          <a:lstStyle/>
          <a:p>
            <a:r>
              <a:rPr lang="en-US" b="1" dirty="0">
                <a:latin typeface="Söhne"/>
              </a:rPr>
              <a:t>2. GP Fitting, kernel analysis</a:t>
            </a:r>
          </a:p>
        </p:txBody>
      </p:sp>
    </p:spTree>
    <p:extLst>
      <p:ext uri="{BB962C8B-B14F-4D97-AF65-F5344CB8AC3E}">
        <p14:creationId xmlns:p14="http://schemas.microsoft.com/office/powerpoint/2010/main" val="36613756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4613-188C-4B03-DCC7-F365061D65EF}"/>
              </a:ext>
            </a:extLst>
          </p:cNvPr>
          <p:cNvSpPr>
            <a:spLocks noGrp="1"/>
          </p:cNvSpPr>
          <p:nvPr>
            <p:ph type="title"/>
          </p:nvPr>
        </p:nvSpPr>
        <p:spPr/>
        <p:txBody>
          <a:bodyPr/>
          <a:lstStyle/>
          <a:p>
            <a:r>
              <a:rPr lang="en-US" dirty="0"/>
              <a:t>Steps to test GP fitting for interaction matrix identification</a:t>
            </a:r>
          </a:p>
        </p:txBody>
      </p:sp>
      <p:sp>
        <p:nvSpPr>
          <p:cNvPr id="3" name="Content Placeholder 2">
            <a:extLst>
              <a:ext uri="{FF2B5EF4-FFF2-40B4-BE49-F238E27FC236}">
                <a16:creationId xmlns:a16="http://schemas.microsoft.com/office/drawing/2014/main" id="{E66415B5-3508-1D23-0146-5966CC0A511E}"/>
              </a:ext>
            </a:extLst>
          </p:cNvPr>
          <p:cNvSpPr>
            <a:spLocks noGrp="1"/>
          </p:cNvSpPr>
          <p:nvPr>
            <p:ph idx="1"/>
          </p:nvPr>
        </p:nvSpPr>
        <p:spPr>
          <a:xfrm>
            <a:off x="838200" y="2452809"/>
            <a:ext cx="10515600" cy="2922221"/>
          </a:xfrm>
        </p:spPr>
        <p:txBody>
          <a:bodyPr>
            <a:normAutofit/>
          </a:bodyPr>
          <a:lstStyle/>
          <a:p>
            <a:pPr marL="514350" indent="-514350">
              <a:buAutoNum type="arabicPeriod"/>
            </a:pPr>
            <a:r>
              <a:rPr lang="en-US" b="1" i="0" dirty="0">
                <a:effectLst/>
                <a:latin typeface="Söhne"/>
              </a:rPr>
              <a:t>GP Fitting, Predictions, cross-correlation</a:t>
            </a:r>
          </a:p>
          <a:p>
            <a:pPr marL="514350" indent="-514350">
              <a:buAutoNum type="arabicPeriod"/>
            </a:pPr>
            <a:r>
              <a:rPr lang="en-US" b="1" dirty="0">
                <a:latin typeface="Söhne"/>
              </a:rPr>
              <a:t>GP Fitting, kernel analysis</a:t>
            </a:r>
          </a:p>
          <a:p>
            <a:pPr marL="514350" indent="-514350">
              <a:buAutoNum type="arabicPeriod"/>
            </a:pPr>
            <a:r>
              <a:rPr lang="en-US" b="1" dirty="0">
                <a:latin typeface="Söhne"/>
              </a:rPr>
              <a:t>GP Fitting, constraining with interaction matrix for hyper-parameter tuning</a:t>
            </a:r>
          </a:p>
          <a:p>
            <a:pPr marL="514350" indent="-514350">
              <a:buAutoNum type="arabicPeriod"/>
            </a:pPr>
            <a:r>
              <a:rPr lang="en-US" b="1" dirty="0">
                <a:latin typeface="Söhne"/>
              </a:rPr>
              <a:t>Designing kernels for </a:t>
            </a:r>
            <a:r>
              <a:rPr lang="en-US" b="1" dirty="0" err="1">
                <a:latin typeface="Söhne"/>
              </a:rPr>
              <a:t>gMLV</a:t>
            </a:r>
            <a:r>
              <a:rPr lang="en-US" b="1" dirty="0">
                <a:latin typeface="Söhne"/>
              </a:rPr>
              <a:t> for GP Fitting</a:t>
            </a:r>
          </a:p>
          <a:p>
            <a:pPr marL="514350" indent="-514350">
              <a:buAutoNum type="arabicPeriod"/>
            </a:pPr>
            <a:r>
              <a:rPr lang="en-US" b="1" dirty="0">
                <a:latin typeface="Söhne"/>
              </a:rPr>
              <a:t>GP for Network Identification (work with Marc)</a:t>
            </a:r>
            <a:endParaRPr lang="en-US" dirty="0"/>
          </a:p>
        </p:txBody>
      </p:sp>
    </p:spTree>
    <p:extLst>
      <p:ext uri="{BB962C8B-B14F-4D97-AF65-F5344CB8AC3E}">
        <p14:creationId xmlns:p14="http://schemas.microsoft.com/office/powerpoint/2010/main" val="3637394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8ACCC-8131-8BB7-E2F1-0BEBDF48EF56}"/>
              </a:ext>
            </a:extLst>
          </p:cNvPr>
          <p:cNvSpPr>
            <a:spLocks noGrp="1"/>
          </p:cNvSpPr>
          <p:nvPr>
            <p:ph type="title"/>
          </p:nvPr>
        </p:nvSpPr>
        <p:spPr/>
        <p:txBody>
          <a:bodyPr/>
          <a:lstStyle/>
          <a:p>
            <a:r>
              <a:rPr lang="en-US" dirty="0"/>
              <a:t>Next Steps</a:t>
            </a:r>
          </a:p>
        </p:txBody>
      </p:sp>
      <p:sp>
        <p:nvSpPr>
          <p:cNvPr id="3" name="TextBox 2">
            <a:extLst>
              <a:ext uri="{FF2B5EF4-FFF2-40B4-BE49-F238E27FC236}">
                <a16:creationId xmlns:a16="http://schemas.microsoft.com/office/drawing/2014/main" id="{866AAED2-3B61-FC8C-D8A9-33B4419FB857}"/>
              </a:ext>
            </a:extLst>
          </p:cNvPr>
          <p:cNvSpPr txBox="1"/>
          <p:nvPr/>
        </p:nvSpPr>
        <p:spPr>
          <a:xfrm>
            <a:off x="1201615" y="2045677"/>
            <a:ext cx="8639908" cy="3416320"/>
          </a:xfrm>
          <a:prstGeom prst="rect">
            <a:avLst/>
          </a:prstGeom>
          <a:noFill/>
        </p:spPr>
        <p:txBody>
          <a:bodyPr wrap="square" rtlCol="0">
            <a:spAutoFit/>
          </a:bodyPr>
          <a:lstStyle/>
          <a:p>
            <a:pPr marL="342900" indent="-342900">
              <a:buFont typeface="+mj-lt"/>
              <a:buAutoNum type="arabicPeriod"/>
            </a:pPr>
            <a:r>
              <a:rPr lang="en-US" sz="2400" dirty="0"/>
              <a:t>Use kernels obtained using the Automated GP algorithm to understand the underlying system or the relationship between species</a:t>
            </a:r>
          </a:p>
          <a:p>
            <a:pPr marL="800100" lvl="1" indent="-342900">
              <a:buFont typeface="Arial" panose="020B0604020202020204" pitchFamily="34" charset="0"/>
              <a:buChar char="•"/>
            </a:pPr>
            <a:r>
              <a:rPr lang="en-US" sz="2400" dirty="0"/>
              <a:t>Relate kernels to biological interactions/entities</a:t>
            </a:r>
          </a:p>
          <a:p>
            <a:pPr marL="800100" lvl="1" indent="-342900">
              <a:buFont typeface="Arial" panose="020B0604020202020204" pitchFamily="34" charset="0"/>
              <a:buChar char="•"/>
            </a:pPr>
            <a:r>
              <a:rPr lang="en-US" sz="2400" dirty="0"/>
              <a:t>Find common kernels between different time-series and compare</a:t>
            </a:r>
          </a:p>
          <a:p>
            <a:pPr marL="342900" indent="-342900">
              <a:buFont typeface="+mj-lt"/>
              <a:buAutoNum type="arabicPeriod"/>
            </a:pPr>
            <a:r>
              <a:rPr lang="en-US" sz="2400" dirty="0"/>
              <a:t>Develop method for GP regression for known systems using (next slide)</a:t>
            </a:r>
          </a:p>
          <a:p>
            <a:pPr marL="342900" indent="-342900">
              <a:buFont typeface="+mj-lt"/>
              <a:buAutoNum type="arabicPeriod"/>
            </a:pPr>
            <a:r>
              <a:rPr lang="en-US" sz="2400" dirty="0"/>
              <a:t>Develop method for GP regression for unknown systems</a:t>
            </a:r>
          </a:p>
        </p:txBody>
      </p:sp>
    </p:spTree>
    <p:extLst>
      <p:ext uri="{BB962C8B-B14F-4D97-AF65-F5344CB8AC3E}">
        <p14:creationId xmlns:p14="http://schemas.microsoft.com/office/powerpoint/2010/main" val="372415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351668" y="2875137"/>
            <a:ext cx="3126216" cy="1899002"/>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Kernel-based approach to Learning</a:t>
            </a:r>
          </a:p>
          <a:p>
            <a:pPr algn="ctr"/>
            <a:endParaRPr lang="en-US" dirty="0"/>
          </a:p>
          <a:p>
            <a:pPr algn="ctr"/>
            <a:r>
              <a:rPr lang="en-US" dirty="0"/>
              <a:t>- Simple Kernels</a:t>
            </a:r>
          </a:p>
          <a:p>
            <a:pPr algn="ctr"/>
            <a:r>
              <a:rPr lang="en-US" dirty="0"/>
              <a:t>- Complex Kernels</a:t>
            </a:r>
          </a:p>
        </p:txBody>
      </p:sp>
      <p:sp>
        <p:nvSpPr>
          <p:cNvPr id="13" name="TextBox 12">
            <a:extLst>
              <a:ext uri="{FF2B5EF4-FFF2-40B4-BE49-F238E27FC236}">
                <a16:creationId xmlns:a16="http://schemas.microsoft.com/office/drawing/2014/main" id="{BDF2B392-9002-0A05-4E53-BF5145DB1F9C}"/>
              </a:ext>
            </a:extLst>
          </p:cNvPr>
          <p:cNvSpPr txBox="1"/>
          <p:nvPr/>
        </p:nvSpPr>
        <p:spPr>
          <a:xfrm>
            <a:off x="702345" y="1721281"/>
            <a:ext cx="1389380" cy="584775"/>
          </a:xfrm>
          <a:prstGeom prst="rect">
            <a:avLst/>
          </a:prstGeom>
          <a:noFill/>
        </p:spPr>
        <p:txBody>
          <a:bodyPr wrap="square">
            <a:spAutoFit/>
          </a:bodyPr>
          <a:lstStyle/>
          <a:p>
            <a:pPr algn="ctr"/>
            <a:r>
              <a:rPr lang="en-US" sz="3200" dirty="0">
                <a:latin typeface="+mj-lt"/>
              </a:rPr>
              <a:t>Prior</a:t>
            </a:r>
          </a:p>
        </p:txBody>
      </p:sp>
      <p:sp>
        <p:nvSpPr>
          <p:cNvPr id="3" name="TextBox 2">
            <a:extLst>
              <a:ext uri="{FF2B5EF4-FFF2-40B4-BE49-F238E27FC236}">
                <a16:creationId xmlns:a16="http://schemas.microsoft.com/office/drawing/2014/main" id="{FC82396F-9709-C45D-664E-920265E90214}"/>
              </a:ext>
            </a:extLst>
          </p:cNvPr>
          <p:cNvSpPr txBox="1"/>
          <p:nvPr/>
        </p:nvSpPr>
        <p:spPr>
          <a:xfrm>
            <a:off x="3288496" y="1721280"/>
            <a:ext cx="1389380" cy="584775"/>
          </a:xfrm>
          <a:prstGeom prst="rect">
            <a:avLst/>
          </a:prstGeom>
          <a:noFill/>
        </p:spPr>
        <p:txBody>
          <a:bodyPr wrap="square">
            <a:spAutoFit/>
          </a:bodyPr>
          <a:lstStyle/>
          <a:p>
            <a:pPr algn="ctr"/>
            <a:r>
              <a:rPr lang="en-US" sz="3200" dirty="0">
                <a:latin typeface="+mj-lt"/>
              </a:rPr>
              <a:t>Kernels</a:t>
            </a:r>
          </a:p>
        </p:txBody>
      </p:sp>
      <p:sp>
        <p:nvSpPr>
          <p:cNvPr id="5" name="TextBox 4">
            <a:extLst>
              <a:ext uri="{FF2B5EF4-FFF2-40B4-BE49-F238E27FC236}">
                <a16:creationId xmlns:a16="http://schemas.microsoft.com/office/drawing/2014/main" id="{0058D171-0F59-1758-EE01-D27D08F7B790}"/>
              </a:ext>
            </a:extLst>
          </p:cNvPr>
          <p:cNvSpPr txBox="1"/>
          <p:nvPr/>
        </p:nvSpPr>
        <p:spPr>
          <a:xfrm>
            <a:off x="5874647" y="1475058"/>
            <a:ext cx="2533298" cy="1077218"/>
          </a:xfrm>
          <a:prstGeom prst="rect">
            <a:avLst/>
          </a:prstGeom>
          <a:noFill/>
        </p:spPr>
        <p:txBody>
          <a:bodyPr wrap="square">
            <a:spAutoFit/>
          </a:bodyPr>
          <a:lstStyle/>
          <a:p>
            <a:pPr algn="ctr"/>
            <a:r>
              <a:rPr lang="en-US" sz="3200" dirty="0">
                <a:latin typeface="+mj-lt"/>
              </a:rPr>
              <a:t>Model Architecture</a:t>
            </a:r>
          </a:p>
        </p:txBody>
      </p:sp>
      <p:sp>
        <p:nvSpPr>
          <p:cNvPr id="10" name="TextBox 9">
            <a:extLst>
              <a:ext uri="{FF2B5EF4-FFF2-40B4-BE49-F238E27FC236}">
                <a16:creationId xmlns:a16="http://schemas.microsoft.com/office/drawing/2014/main" id="{4C3CBBD1-A4E7-791F-C589-F0EB8E50770C}"/>
              </a:ext>
            </a:extLst>
          </p:cNvPr>
          <p:cNvSpPr txBox="1"/>
          <p:nvPr/>
        </p:nvSpPr>
        <p:spPr>
          <a:xfrm>
            <a:off x="9604716" y="1721279"/>
            <a:ext cx="1749084" cy="584775"/>
          </a:xfrm>
          <a:prstGeom prst="rect">
            <a:avLst/>
          </a:prstGeom>
          <a:noFill/>
        </p:spPr>
        <p:txBody>
          <a:bodyPr wrap="square">
            <a:spAutoFit/>
          </a:bodyPr>
          <a:lstStyle/>
          <a:p>
            <a:pPr algn="ctr"/>
            <a:r>
              <a:rPr lang="en-US" sz="3200" dirty="0">
                <a:latin typeface="+mj-lt"/>
              </a:rPr>
              <a:t>Posterior</a:t>
            </a:r>
          </a:p>
        </p:txBody>
      </p:sp>
      <p:sp>
        <p:nvSpPr>
          <p:cNvPr id="15" name="Rectangle: Rounded Corners 14">
            <a:extLst>
              <a:ext uri="{FF2B5EF4-FFF2-40B4-BE49-F238E27FC236}">
                <a16:creationId xmlns:a16="http://schemas.microsoft.com/office/drawing/2014/main" id="{9E60BD49-AF27-4F4F-C517-EA946A15318F}"/>
              </a:ext>
            </a:extLst>
          </p:cNvPr>
          <p:cNvSpPr/>
          <p:nvPr/>
        </p:nvSpPr>
        <p:spPr>
          <a:xfrm>
            <a:off x="5367154" y="2862580"/>
            <a:ext cx="3126216" cy="3735658"/>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16" name="Rectangle: Rounded Corners 15">
            <a:extLst>
              <a:ext uri="{FF2B5EF4-FFF2-40B4-BE49-F238E27FC236}">
                <a16:creationId xmlns:a16="http://schemas.microsoft.com/office/drawing/2014/main" id="{6C462CEC-97CC-BE5A-7D08-D7F9C31F60A0}"/>
              </a:ext>
            </a:extLst>
          </p:cNvPr>
          <p:cNvSpPr/>
          <p:nvPr/>
        </p:nvSpPr>
        <p:spPr>
          <a:xfrm>
            <a:off x="8973732" y="2942798"/>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Constraining solution space</a:t>
            </a:r>
          </a:p>
        </p:txBody>
      </p:sp>
      <p:sp>
        <p:nvSpPr>
          <p:cNvPr id="4" name="Rectangle: Rounded Corners 3">
            <a:extLst>
              <a:ext uri="{FF2B5EF4-FFF2-40B4-BE49-F238E27FC236}">
                <a16:creationId xmlns:a16="http://schemas.microsoft.com/office/drawing/2014/main" id="{8EDA8B10-56B7-26F4-5581-8981BC38BF34}"/>
              </a:ext>
            </a:extLst>
          </p:cNvPr>
          <p:cNvSpPr/>
          <p:nvPr/>
        </p:nvSpPr>
        <p:spPr>
          <a:xfrm>
            <a:off x="540805" y="3278229"/>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ODE-constraining</a:t>
            </a:r>
          </a:p>
        </p:txBody>
      </p:sp>
    </p:spTree>
    <p:extLst>
      <p:ext uri="{BB962C8B-B14F-4D97-AF65-F5344CB8AC3E}">
        <p14:creationId xmlns:p14="http://schemas.microsoft.com/office/powerpoint/2010/main" val="323077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1" nodeType="clickEffect">
                                  <p:stCondLst>
                                    <p:cond delay="0"/>
                                  </p:stCondLst>
                                  <p:childTnLst>
                                    <p:set>
                                      <p:cBhvr>
                                        <p:cTn id="19" dur="1" fill="hold">
                                          <p:stCondLst>
                                            <p:cond delay="0"/>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1" grpId="0" animBg="1"/>
      <p:bldP spid="11" grpId="1" animBg="1"/>
      <p:bldP spid="15" grpId="0" animBg="1"/>
      <p:bldP spid="15" grpId="1" animBg="1"/>
      <p:bldP spid="16" grpId="0" animBg="1"/>
      <p:bldP spid="16" grpId="1" animBg="1"/>
      <p:bldP spid="4" grpId="0" animBg="1"/>
      <p:bldP spid="4"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4" name="Graphic 3">
            <a:extLst>
              <a:ext uri="{FF2B5EF4-FFF2-40B4-BE49-F238E27FC236}">
                <a16:creationId xmlns:a16="http://schemas.microsoft.com/office/drawing/2014/main" id="{FF9B09CA-9FE8-06F7-BF75-9CDBBE9DBDF4}"/>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820063" y="3205378"/>
            <a:ext cx="2402607" cy="1201303"/>
          </a:xfrm>
          <a:prstGeom prst="rect">
            <a:avLst/>
          </a:prstGeom>
        </p:spPr>
      </p:pic>
      <p:pic>
        <p:nvPicPr>
          <p:cNvPr id="5" name="Graphic 4">
            <a:extLst>
              <a:ext uri="{FF2B5EF4-FFF2-40B4-BE49-F238E27FC236}">
                <a16:creationId xmlns:a16="http://schemas.microsoft.com/office/drawing/2014/main" id="{509EB1B2-AEFF-DF54-2F47-DB3F864FBE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08645" y="2226002"/>
            <a:ext cx="2402607" cy="1201304"/>
          </a:xfrm>
          <a:prstGeom prst="rect">
            <a:avLst/>
          </a:prstGeom>
        </p:spPr>
      </p:pic>
      <p:pic>
        <p:nvPicPr>
          <p:cNvPr id="6" name="Graphic 5">
            <a:extLst>
              <a:ext uri="{FF2B5EF4-FFF2-40B4-BE49-F238E27FC236}">
                <a16:creationId xmlns:a16="http://schemas.microsoft.com/office/drawing/2014/main" id="{AF415172-4D86-5F1A-8542-C27ADB2FF5D1}"/>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2208647" y="4858199"/>
            <a:ext cx="2402607" cy="1201303"/>
          </a:xfrm>
          <a:prstGeom prst="rect">
            <a:avLst/>
          </a:prstGeom>
        </p:spPr>
      </p:pic>
      <p:cxnSp>
        <p:nvCxnSpPr>
          <p:cNvPr id="7" name="Connector: Elbow 6">
            <a:extLst>
              <a:ext uri="{FF2B5EF4-FFF2-40B4-BE49-F238E27FC236}">
                <a16:creationId xmlns:a16="http://schemas.microsoft.com/office/drawing/2014/main" id="{C5576882-D0A4-FDFE-D80C-84079202E577}"/>
              </a:ext>
            </a:extLst>
          </p:cNvPr>
          <p:cNvCxnSpPr>
            <a:cxnSpLocks/>
          </p:cNvCxnSpPr>
          <p:nvPr/>
        </p:nvCxnSpPr>
        <p:spPr>
          <a:xfrm>
            <a:off x="4483599" y="2826065"/>
            <a:ext cx="1456964" cy="739444"/>
          </a:xfrm>
          <a:prstGeom prst="bentConnector3">
            <a:avLst/>
          </a:prstGeom>
          <a:ln w="47625"/>
          <a:effectLst/>
        </p:spPr>
        <p:style>
          <a:lnRef idx="3">
            <a:schemeClr val="dk1"/>
          </a:lnRef>
          <a:fillRef idx="0">
            <a:schemeClr val="dk1"/>
          </a:fillRef>
          <a:effectRef idx="2">
            <a:schemeClr val="dk1"/>
          </a:effectRef>
          <a:fontRef idx="minor">
            <a:schemeClr val="tx1"/>
          </a:fontRef>
        </p:style>
      </p:cxnSp>
      <p:cxnSp>
        <p:nvCxnSpPr>
          <p:cNvPr id="8" name="Connector: Elbow 7">
            <a:extLst>
              <a:ext uri="{FF2B5EF4-FFF2-40B4-BE49-F238E27FC236}">
                <a16:creationId xmlns:a16="http://schemas.microsoft.com/office/drawing/2014/main" id="{1120E64C-D2A0-63B4-6689-A4E0E88E2C90}"/>
              </a:ext>
            </a:extLst>
          </p:cNvPr>
          <p:cNvCxnSpPr>
            <a:cxnSpLocks/>
          </p:cNvCxnSpPr>
          <p:nvPr/>
        </p:nvCxnSpPr>
        <p:spPr>
          <a:xfrm flipV="1">
            <a:off x="4483600" y="4045958"/>
            <a:ext cx="1456964" cy="1412891"/>
          </a:xfrm>
          <a:prstGeom prst="bentConnector3">
            <a:avLst/>
          </a:prstGeom>
          <a:ln w="47625"/>
          <a:effectLst/>
        </p:spPr>
        <p:style>
          <a:lnRef idx="3">
            <a:schemeClr val="dk1"/>
          </a:lnRef>
          <a:fillRef idx="0">
            <a:schemeClr val="dk1"/>
          </a:fillRef>
          <a:effectRef idx="2">
            <a:schemeClr val="dk1"/>
          </a:effectRef>
          <a:fontRef idx="minor">
            <a:schemeClr val="tx1"/>
          </a:fontRef>
        </p:style>
      </p:cxnSp>
      <p:pic>
        <p:nvPicPr>
          <p:cNvPr id="9" name="Graphic 8">
            <a:extLst>
              <a:ext uri="{FF2B5EF4-FFF2-40B4-BE49-F238E27FC236}">
                <a16:creationId xmlns:a16="http://schemas.microsoft.com/office/drawing/2014/main" id="{436503BD-C78B-7DD5-3AD1-F3DFCC503C4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17249" y="3205376"/>
            <a:ext cx="2402607" cy="1201304"/>
          </a:xfrm>
          <a:prstGeom prst="rect">
            <a:avLst/>
          </a:prstGeom>
        </p:spPr>
      </p:pic>
    </p:spTree>
    <p:extLst>
      <p:ext uri="{BB962C8B-B14F-4D97-AF65-F5344CB8AC3E}">
        <p14:creationId xmlns:p14="http://schemas.microsoft.com/office/powerpoint/2010/main" val="2348955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10" name="Graphic 9">
            <a:extLst>
              <a:ext uri="{FF2B5EF4-FFF2-40B4-BE49-F238E27FC236}">
                <a16:creationId xmlns:a16="http://schemas.microsoft.com/office/drawing/2014/main" id="{C47ED18C-D345-49EE-2401-EE9BDCCAE8B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894697" y="3302032"/>
            <a:ext cx="2402605" cy="1201303"/>
          </a:xfrm>
          <a:prstGeom prst="rect">
            <a:avLst/>
          </a:prstGeom>
        </p:spPr>
      </p:pic>
    </p:spTree>
    <p:extLst>
      <p:ext uri="{BB962C8B-B14F-4D97-AF65-F5344CB8AC3E}">
        <p14:creationId xmlns:p14="http://schemas.microsoft.com/office/powerpoint/2010/main" val="1834594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3D4529-A68E-9AF8-5ACC-34A2C4DC68C5}"/>
              </a:ext>
            </a:extLst>
          </p:cNvPr>
          <p:cNvPicPr>
            <a:picLocks noChangeAspect="1"/>
          </p:cNvPicPr>
          <p:nvPr/>
        </p:nvPicPr>
        <p:blipFill>
          <a:blip r:embed="rId3"/>
          <a:srcRect/>
          <a:stretch/>
        </p:blipFill>
        <p:spPr>
          <a:xfrm>
            <a:off x="4314537" y="3429000"/>
            <a:ext cx="3562925" cy="947367"/>
          </a:xfrm>
          <a:prstGeom prst="rect">
            <a:avLst/>
          </a:prstGeom>
        </p:spPr>
      </p:pic>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6" name="Picture 5" descr="A picture containing object&#10;&#10;Description automatically generated">
            <a:extLst>
              <a:ext uri="{FF2B5EF4-FFF2-40B4-BE49-F238E27FC236}">
                <a16:creationId xmlns:a16="http://schemas.microsoft.com/office/drawing/2014/main" id="{62249AB6-DA1E-9189-4E5E-1351E0CEAC69}"/>
              </a:ext>
            </a:extLst>
          </p:cNvPr>
          <p:cNvPicPr>
            <a:picLocks noChangeAspect="1"/>
          </p:cNvPicPr>
          <p:nvPr/>
        </p:nvPicPr>
        <p:blipFill>
          <a:blip r:embed="rId4"/>
          <a:stretch>
            <a:fillRect/>
          </a:stretch>
        </p:blipFill>
        <p:spPr>
          <a:xfrm>
            <a:off x="6906578" y="2574821"/>
            <a:ext cx="212141" cy="1093625"/>
          </a:xfrm>
          <a:prstGeom prst="rect">
            <a:avLst/>
          </a:prstGeom>
        </p:spPr>
      </p:pic>
      <p:pic>
        <p:nvPicPr>
          <p:cNvPr id="7" name="Picture 6">
            <a:extLst>
              <a:ext uri="{FF2B5EF4-FFF2-40B4-BE49-F238E27FC236}">
                <a16:creationId xmlns:a16="http://schemas.microsoft.com/office/drawing/2014/main" id="{B1C43963-5494-FBAD-B956-34A905F39E7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8" name="Picture 7" descr="A close up of a logo&#10;&#10;Description automatically generated">
            <a:extLst>
              <a:ext uri="{FF2B5EF4-FFF2-40B4-BE49-F238E27FC236}">
                <a16:creationId xmlns:a16="http://schemas.microsoft.com/office/drawing/2014/main" id="{0824530E-6216-C320-9428-9AD5EBA41387}"/>
              </a:ext>
            </a:extLst>
          </p:cNvPr>
          <p:cNvPicPr>
            <a:picLocks noChangeAspect="1"/>
          </p:cNvPicPr>
          <p:nvPr/>
        </p:nvPicPr>
        <p:blipFill>
          <a:blip r:embed="rId6"/>
          <a:stretch>
            <a:fillRect/>
          </a:stretch>
        </p:blipFill>
        <p:spPr>
          <a:xfrm>
            <a:off x="5289576" y="2406829"/>
            <a:ext cx="212141" cy="940005"/>
          </a:xfrm>
          <a:prstGeom prst="rect">
            <a:avLst/>
          </a:prstGeom>
        </p:spPr>
      </p:pic>
      <p:pic>
        <p:nvPicPr>
          <p:cNvPr id="9" name="Picture 8">
            <a:extLst>
              <a:ext uri="{FF2B5EF4-FFF2-40B4-BE49-F238E27FC236}">
                <a16:creationId xmlns:a16="http://schemas.microsoft.com/office/drawing/2014/main" id="{E64B12A8-31E2-D06C-F784-B5B6EC91ECE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11" name="Picture 10" descr="A close up of a logo&#10;&#10;Description automatically generated">
            <a:extLst>
              <a:ext uri="{FF2B5EF4-FFF2-40B4-BE49-F238E27FC236}">
                <a16:creationId xmlns:a16="http://schemas.microsoft.com/office/drawing/2014/main" id="{D8CBE5AB-1584-D0D6-BBD2-0BE303BE1DF5}"/>
              </a:ext>
            </a:extLst>
          </p:cNvPr>
          <p:cNvPicPr>
            <a:picLocks noChangeAspect="1"/>
          </p:cNvPicPr>
          <p:nvPr/>
        </p:nvPicPr>
        <p:blipFill>
          <a:blip r:embed="rId6"/>
          <a:stretch>
            <a:fillRect/>
          </a:stretch>
        </p:blipFill>
        <p:spPr>
          <a:xfrm>
            <a:off x="5289576" y="2406829"/>
            <a:ext cx="212141" cy="940005"/>
          </a:xfrm>
          <a:prstGeom prst="rect">
            <a:avLst/>
          </a:prstGeom>
        </p:spPr>
      </p:pic>
    </p:spTree>
    <p:extLst>
      <p:ext uri="{BB962C8B-B14F-4D97-AF65-F5344CB8AC3E}">
        <p14:creationId xmlns:p14="http://schemas.microsoft.com/office/powerpoint/2010/main" val="1851671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childTnLst>
                                </p:cTn>
                              </p:par>
                            </p:childTnLst>
                          </p:cTn>
                        </p:par>
                        <p:par>
                          <p:cTn id="15" fill="hold">
                            <p:stCondLst>
                              <p:cond delay="1500"/>
                            </p:stCondLst>
                            <p:childTnLst>
                              <p:par>
                                <p:cTn id="16" presetID="10" presetClass="exit" presetSubtype="0" fill="hold" nodeType="afterEffect">
                                  <p:stCondLst>
                                    <p:cond delay="0"/>
                                  </p:stCondLst>
                                  <p:childTnLst>
                                    <p:animEffect transition="out" filter="fade">
                                      <p:cBhvr>
                                        <p:cTn id="17" dur="1000"/>
                                        <p:tgtEl>
                                          <p:spTgt spid="7"/>
                                        </p:tgtEl>
                                      </p:cBhvr>
                                    </p:animEffect>
                                    <p:set>
                                      <p:cBhvr>
                                        <p:cTn id="18" dur="1" fill="hold">
                                          <p:stCondLst>
                                            <p:cond delay="999"/>
                                          </p:stCondLst>
                                        </p:cTn>
                                        <p:tgtEl>
                                          <p:spTgt spid="7"/>
                                        </p:tgtEl>
                                        <p:attrNameLst>
                                          <p:attrName>style.visibility</p:attrName>
                                        </p:attrNameLst>
                                      </p:cBhvr>
                                      <p:to>
                                        <p:strVal val="hidden"/>
                                      </p:to>
                                    </p:se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childTnLst>
                                </p:cTn>
                              </p:par>
                            </p:childTnLst>
                          </p:cTn>
                        </p:par>
                        <p:par>
                          <p:cTn id="23" fill="hold">
                            <p:stCondLst>
                              <p:cond delay="3500"/>
                            </p:stCondLst>
                            <p:childTnLst>
                              <p:par>
                                <p:cTn id="24" presetID="10" presetClass="exit" presetSubtype="0" fill="hold" nodeType="afterEffect">
                                  <p:stCondLst>
                                    <p:cond delay="0"/>
                                  </p:stCondLst>
                                  <p:childTnLst>
                                    <p:animEffect transition="out" filter="fade">
                                      <p:cBhvr>
                                        <p:cTn id="25" dur="1000"/>
                                        <p:tgtEl>
                                          <p:spTgt spid="8"/>
                                        </p:tgtEl>
                                      </p:cBhvr>
                                    </p:animEffect>
                                    <p:set>
                                      <p:cBhvr>
                                        <p:cTn id="26" dur="1" fill="hold">
                                          <p:stCondLst>
                                            <p:cond delay="9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10"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xit" presetSubtype="0" fill="hold" nodeType="withEffect">
                                  <p:stCondLst>
                                    <p:cond delay="0"/>
                                  </p:stCondLst>
                                  <p:childTnLst>
                                    <p:animEffect transition="out" filter="fade">
                                      <p:cBhvr>
                                        <p:cTn id="35" dur="1000"/>
                                        <p:tgtEl>
                                          <p:spTgt spid="6"/>
                                        </p:tgtEl>
                                      </p:cBhvr>
                                    </p:animEffect>
                                    <p:set>
                                      <p:cBhvr>
                                        <p:cTn id="36" dur="1" fill="hold">
                                          <p:stCondLst>
                                            <p:cond delay="999"/>
                                          </p:stCondLst>
                                        </p:cTn>
                                        <p:tgtEl>
                                          <p:spTgt spid="6"/>
                                        </p:tgtEl>
                                        <p:attrNameLst>
                                          <p:attrName>style.visibility</p:attrName>
                                        </p:attrNameLst>
                                      </p:cBhvr>
                                      <p:to>
                                        <p:strVal val="hidden"/>
                                      </p:to>
                                    </p:set>
                                  </p:childTnLst>
                                </p:cTn>
                              </p:par>
                            </p:childTnLst>
                          </p:cTn>
                        </p:par>
                        <p:par>
                          <p:cTn id="37" fill="hold">
                            <p:stCondLst>
                              <p:cond delay="5500"/>
                            </p:stCondLst>
                            <p:childTnLst>
                              <p:par>
                                <p:cTn id="38" presetID="10" presetClass="exit" presetSubtype="0" fill="hold" nodeType="afterEffect">
                                  <p:stCondLst>
                                    <p:cond delay="0"/>
                                  </p:stCondLst>
                                  <p:childTnLst>
                                    <p:animEffect transition="out" filter="fade">
                                      <p:cBhvr>
                                        <p:cTn id="39" dur="500"/>
                                        <p:tgtEl>
                                          <p:spTgt spid="9"/>
                                        </p:tgtEl>
                                      </p:cBhvr>
                                    </p:animEffect>
                                    <p:set>
                                      <p:cBhvr>
                                        <p:cTn id="40" dur="1" fill="hold">
                                          <p:stCondLst>
                                            <p:cond delay="499"/>
                                          </p:stCondLst>
                                        </p:cTn>
                                        <p:tgtEl>
                                          <p:spTgt spid="9"/>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1"/>
                                        </p:tgtEl>
                                      </p:cBhvr>
                                    </p:animEffect>
                                    <p:set>
                                      <p:cBhvr>
                                        <p:cTn id="43" dur="1" fill="hold">
                                          <p:stCondLst>
                                            <p:cond delay="499"/>
                                          </p:stCondLst>
                                        </p:cTn>
                                        <p:tgtEl>
                                          <p:spTgt spid="11"/>
                                        </p:tgtEl>
                                        <p:attrNameLst>
                                          <p:attrName>style.visibility</p:attrName>
                                        </p:attrNameLst>
                                      </p:cBhvr>
                                      <p:to>
                                        <p:strVal val="hidden"/>
                                      </p:to>
                                    </p:se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a:t>
            </a:r>
            <a:r>
              <a:rPr lang="en-US" dirty="0"/>
              <a:t>synthetic microbial communities?</a:t>
            </a:r>
          </a:p>
        </p:txBody>
      </p:sp>
      <p:grpSp>
        <p:nvGrpSpPr>
          <p:cNvPr id="4" name="Group 3">
            <a:extLst>
              <a:ext uri="{FF2B5EF4-FFF2-40B4-BE49-F238E27FC236}">
                <a16:creationId xmlns:a16="http://schemas.microsoft.com/office/drawing/2014/main" id="{B06A2FB3-757C-44E2-5A44-8B844F55A0D8}"/>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454C4E7F-57D5-F5FE-BDA1-6BB85C78A1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14CDFB0E-B966-F4FA-2901-C8934082C9A8}"/>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7CD8CC8-E8D7-90EA-A568-08F187826F68}"/>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13831CE-9717-0046-4140-6F3CC583FA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13831CE-9717-0046-4140-6F3CC583FA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705BAF-9BB3-FFA6-CE14-F525531289B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7705BAF-9BB3-FFA6-CE14-F525531289B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16EA3340-A2BA-2539-2DD6-A03F768DC8D4}"/>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BDA97E5-91F6-8EC9-EF8C-683567893F7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5BDA97E5-91F6-8EC9-EF8C-683567893F7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684817F-E433-1099-7F41-D4F2558E6942}"/>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1AD4803-6E31-7532-50AE-69DFF7F8E043}"/>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87965A5E-F3A1-567C-7B9E-46BF8806AB60}"/>
                  </a:ext>
                </a:extLst>
              </p:cNvPr>
              <p:cNvSpPr txBox="1"/>
              <p:nvPr/>
            </p:nvSpPr>
            <p:spPr>
              <a:xfrm>
                <a:off x="2030311" y="4952393"/>
                <a:ext cx="3901440" cy="646331"/>
              </a:xfrm>
              <a:prstGeom prst="rect">
                <a:avLst/>
              </a:prstGeom>
              <a:noFill/>
            </p:spPr>
            <p:txBody>
              <a:bodyPr wrap="square" rtlCol="0">
                <a:spAutoFit/>
              </a:bodyPr>
              <a:lstStyle/>
              <a:p>
                <a:r>
                  <a:rPr lang="en-US" dirty="0"/>
                  <a:t>Species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r>
                  <a:rPr lang="en-US" dirty="0"/>
                  <a:t> that interact with each other</a:t>
                </a:r>
              </a:p>
            </p:txBody>
          </p:sp>
        </mc:Choice>
        <mc:Fallback xmlns="">
          <p:sp>
            <p:nvSpPr>
              <p:cNvPr id="14" name="TextBox 13">
                <a:extLst>
                  <a:ext uri="{FF2B5EF4-FFF2-40B4-BE49-F238E27FC236}">
                    <a16:creationId xmlns:a16="http://schemas.microsoft.com/office/drawing/2014/main" id="{87965A5E-F3A1-567C-7B9E-46BF8806AB60}"/>
                  </a:ext>
                </a:extLst>
              </p:cNvPr>
              <p:cNvSpPr txBox="1">
                <a:spLocks noRot="1" noChangeAspect="1" noMove="1" noResize="1" noEditPoints="1" noAdjustHandles="1" noChangeArrowheads="1" noChangeShapeType="1" noTextEdit="1"/>
              </p:cNvSpPr>
              <p:nvPr/>
            </p:nvSpPr>
            <p:spPr>
              <a:xfrm>
                <a:off x="2030311" y="4952393"/>
                <a:ext cx="3901440" cy="646331"/>
              </a:xfrm>
              <a:prstGeom prst="rect">
                <a:avLst/>
              </a:prstGeom>
              <a:blipFill>
                <a:blip r:embed="rId6"/>
                <a:stretch>
                  <a:fillRect l="-1250" t="-4717" r="-2344" b="-14151"/>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DB168E19-FB3F-985C-D8D5-07F15C798A1F}"/>
              </a:ext>
            </a:extLst>
          </p:cNvPr>
          <p:cNvSpPr txBox="1"/>
          <p:nvPr/>
        </p:nvSpPr>
        <p:spPr>
          <a:xfrm>
            <a:off x="6663570" y="3263490"/>
            <a:ext cx="4263510" cy="923330"/>
          </a:xfrm>
          <a:prstGeom prst="rect">
            <a:avLst/>
          </a:prstGeom>
          <a:noFill/>
        </p:spPr>
        <p:txBody>
          <a:bodyPr wrap="square">
            <a:spAutoFit/>
          </a:bodyPr>
          <a:lstStyle/>
          <a:p>
            <a:r>
              <a:rPr lang="en-US" dirty="0"/>
              <a:t>Intentionally designed and assembled microbial communities with a specific composition and purpose in mind </a:t>
            </a:r>
          </a:p>
        </p:txBody>
      </p:sp>
    </p:spTree>
    <p:extLst>
      <p:ext uri="{BB962C8B-B14F-4D97-AF65-F5344CB8AC3E}">
        <p14:creationId xmlns:p14="http://schemas.microsoft.com/office/powerpoint/2010/main" val="309827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16051</TotalTime>
  <Words>4089</Words>
  <Application>Microsoft Office PowerPoint</Application>
  <PresentationFormat>Widescreen</PresentationFormat>
  <Paragraphs>359</Paragraphs>
  <Slides>63</Slides>
  <Notes>29</Notes>
  <HiddenSlides>7</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63</vt:i4>
      </vt:variant>
    </vt:vector>
  </HeadingPairs>
  <TitlesOfParts>
    <vt:vector size="71" baseType="lpstr">
      <vt:lpstr>Arial</vt:lpstr>
      <vt:lpstr>Calibri</vt:lpstr>
      <vt:lpstr>Calibri Light</vt:lpstr>
      <vt:lpstr>Cambria Math</vt:lpstr>
      <vt:lpstr>Consolas</vt:lpstr>
      <vt:lpstr>Söhne</vt:lpstr>
      <vt:lpstr>Office Theme</vt:lpstr>
      <vt:lpstr>Acrobat Document</vt:lpstr>
      <vt:lpstr>Designing Microbial Communities Using Interpretable Gaussian Processes</vt:lpstr>
      <vt:lpstr>Introduction</vt:lpstr>
      <vt:lpstr>AI-4-EB Consortium: Project Objectives</vt:lpstr>
      <vt:lpstr>Expected Outcomes</vt:lpstr>
      <vt:lpstr> Objective 1: Generate a library of stable microbial communities</vt:lpstr>
      <vt:lpstr>What are synthetic genetic circuits and what can they be used for?</vt:lpstr>
      <vt:lpstr>What are synthetic genetic circuits and what can they be used for?</vt:lpstr>
      <vt:lpstr>What are synthetic genetic circuits and what can they be used for?</vt:lpstr>
      <vt:lpstr>What are synthetic microbial communities?</vt:lpstr>
      <vt:lpstr>Why not monocultures? Why stable communities?</vt:lpstr>
      <vt:lpstr>Ecological interactions used to dynamically manipulate resource allocation within co-cultures</vt:lpstr>
      <vt:lpstr>The model</vt:lpstr>
      <vt:lpstr>The model</vt:lpstr>
      <vt:lpstr>The simulation of Generalized Lotka-Volterra model </vt:lpstr>
      <vt:lpstr>Extended Generalized Lotka-Volterra model (gMLV)</vt:lpstr>
      <vt:lpstr>Extended Generalized Lotka-Volterra model (gMLV)</vt:lpstr>
      <vt:lpstr>Simulation results of the Extended Generalized Lotka-Volterra model </vt:lpstr>
      <vt:lpstr>PowerPoint Presentation</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First Steps</vt:lpstr>
      <vt:lpstr>Gaussian Processes Script</vt:lpstr>
      <vt:lpstr>Initial Results</vt:lpstr>
      <vt:lpstr>Kernel List</vt:lpstr>
      <vt:lpstr>Scoring Models (alternative to BIC?) – LML, CLML, or other</vt:lpstr>
      <vt:lpstr>Simulated General Lokta-Volterra using gLMV</vt:lpstr>
      <vt:lpstr>Search for working/recently-updated forks of the many GitHub repositories related to the Automated Statistician. </vt:lpstr>
      <vt:lpstr>Autostat generated kernels</vt:lpstr>
      <vt:lpstr>Autostat generated kernels</vt:lpstr>
      <vt:lpstr>Autostat generated kernels</vt:lpstr>
      <vt:lpstr>Autostat generated kernels</vt:lpstr>
      <vt:lpstr>Autostat generated kernels</vt:lpstr>
      <vt:lpstr>Autostat generated kernels</vt:lpstr>
      <vt:lpstr>Autostat generated kernels</vt:lpstr>
      <vt:lpstr>Steps to test GP fitting for interaction matrix identification</vt:lpstr>
      <vt:lpstr>1. GP Fitting, Predictions, cross-correlation</vt:lpstr>
      <vt:lpstr>GP fitting using gMLV simulations</vt:lpstr>
      <vt:lpstr>GP fitting using gMLV simulations</vt:lpstr>
      <vt:lpstr>P-values for the correlations</vt:lpstr>
      <vt:lpstr>Cross-correlation with different lags</vt:lpstr>
      <vt:lpstr>PowerPoint Presentation</vt:lpstr>
      <vt:lpstr>Comparison between interaction matrix and cross-correlation estimations</vt:lpstr>
      <vt:lpstr>Comparison between interaction matrix and cross-correlation estimations</vt:lpstr>
      <vt:lpstr>PowerPoint Presentation</vt:lpstr>
      <vt:lpstr>Comparison between interaction matrix and cross-correlation estimations</vt:lpstr>
      <vt:lpstr>Comparison between interaction matrix and cross-correlation estimations</vt:lpstr>
      <vt:lpstr>Distribution of matrix properties for kernel types (GPR)</vt:lpstr>
      <vt:lpstr>Distribution of matrix properties for kernel types (AutoRegressive)</vt:lpstr>
      <vt:lpstr>Steps to test GP fitting for interaction matrix identification</vt:lpstr>
      <vt:lpstr>Next Steps</vt:lpstr>
      <vt:lpstr>Gaussian Process Regression</vt:lpstr>
      <vt:lpstr>Structure of a typical Gaussian process algorithm</vt:lpstr>
      <vt:lpstr>Structure of a typical Gaussian process algorithm</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69</cp:revision>
  <dcterms:created xsi:type="dcterms:W3CDTF">2023-07-25T14:07:55Z</dcterms:created>
  <dcterms:modified xsi:type="dcterms:W3CDTF">2023-11-30T16:26:44Z</dcterms:modified>
</cp:coreProperties>
</file>

<file path=docProps/thumbnail.jpeg>
</file>